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emf" ContentType="image/x-emf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09" r:id="rId3"/>
    <p:sldId id="307" r:id="rId4"/>
    <p:sldId id="310" r:id="rId5"/>
    <p:sldId id="308" r:id="rId6"/>
    <p:sldId id="293" r:id="rId7"/>
    <p:sldId id="257" r:id="rId8"/>
    <p:sldId id="258" r:id="rId9"/>
    <p:sldId id="256" r:id="rId10"/>
    <p:sldId id="259" r:id="rId11"/>
    <p:sldId id="260" r:id="rId12"/>
    <p:sldId id="261" r:id="rId13"/>
    <p:sldId id="264" r:id="rId14"/>
    <p:sldId id="262" r:id="rId15"/>
    <p:sldId id="263" r:id="rId16"/>
    <p:sldId id="265" r:id="rId17"/>
    <p:sldId id="266" r:id="rId18"/>
    <p:sldId id="267" r:id="rId19"/>
    <p:sldId id="268" r:id="rId20"/>
    <p:sldId id="269" r:id="rId22"/>
    <p:sldId id="270" r:id="rId23"/>
    <p:sldId id="271" r:id="rId24"/>
    <p:sldId id="272" r:id="rId25"/>
    <p:sldId id="280" r:id="rId26"/>
    <p:sldId id="273" r:id="rId27"/>
    <p:sldId id="274" r:id="rId28"/>
    <p:sldId id="283" r:id="rId29"/>
    <p:sldId id="284" r:id="rId30"/>
    <p:sldId id="303" r:id="rId31"/>
    <p:sldId id="287" r:id="rId32"/>
    <p:sldId id="288" r:id="rId33"/>
    <p:sldId id="298" r:id="rId34"/>
    <p:sldId id="299" r:id="rId35"/>
    <p:sldId id="300" r:id="rId36"/>
    <p:sldId id="304" r:id="rId37"/>
    <p:sldId id="305" r:id="rId38"/>
    <p:sldId id="306" r:id="rId3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66FFFF"/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7" autoAdjust="0"/>
    <p:restoredTop sz="94581" autoAdjust="0"/>
  </p:normalViewPr>
  <p:slideViewPr>
    <p:cSldViewPr>
      <p:cViewPr varScale="1">
        <p:scale>
          <a:sx n="75" d="100"/>
          <a:sy n="75" d="100"/>
        </p:scale>
        <p:origin x="-79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42E271BC-1E7B-465B-B19C-A58CCF9A41F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5C9C190D-5B64-489B-B23A-BB1B47D98727}" type="slidenum">
              <a:rPr lang="en-US" altLang="zh-CN" sz="1200" smtClean="0"/>
            </a:fld>
            <a:endParaRPr lang="en-US" altLang="zh-CN" sz="120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smtClean="0">
                <a:latin typeface="宋体" pitchFamily="2" charset="-122"/>
              </a:rPr>
              <a:t>方式</a:t>
            </a:r>
            <a:r>
              <a:rPr lang="en-US" altLang="zh-CN" sz="2800" smtClean="0">
                <a:latin typeface="宋体" pitchFamily="2" charset="-122"/>
              </a:rPr>
              <a:t>2</a:t>
            </a:r>
            <a:r>
              <a:rPr lang="zh-CN" altLang="en-US" sz="2800" smtClean="0">
                <a:latin typeface="宋体" pitchFamily="2" charset="-122"/>
              </a:rPr>
              <a:t>为</a:t>
            </a:r>
            <a:r>
              <a:rPr lang="en-US" altLang="zh-CN" sz="2800" smtClean="0">
                <a:latin typeface="宋体" pitchFamily="2" charset="-122"/>
              </a:rPr>
              <a:t>8</a:t>
            </a:r>
            <a:r>
              <a:rPr lang="zh-CN" altLang="en-US" sz="2800" smtClean="0">
                <a:latin typeface="宋体" pitchFamily="2" charset="-122"/>
              </a:rPr>
              <a:t>位方式，初值既要装入</a:t>
            </a:r>
            <a:r>
              <a:rPr lang="en-US" altLang="zh-CN" sz="2800" smtClean="0">
                <a:latin typeface="宋体" pitchFamily="2" charset="-122"/>
              </a:rPr>
              <a:t>TH</a:t>
            </a:r>
            <a:r>
              <a:rPr lang="en-US" altLang="zh-CN" sz="1800" smtClean="0">
                <a:latin typeface="宋体" pitchFamily="2" charset="-122"/>
              </a:rPr>
              <a:t>0</a:t>
            </a:r>
            <a:r>
              <a:rPr lang="zh-CN" altLang="en-US" sz="1800" smtClean="0">
                <a:latin typeface="宋体" pitchFamily="2" charset="-122"/>
              </a:rPr>
              <a:t>，</a:t>
            </a:r>
            <a:r>
              <a:rPr lang="zh-CN" altLang="en-US" sz="2800" smtClean="0">
                <a:latin typeface="宋体" pitchFamily="2" charset="-122"/>
              </a:rPr>
              <a:t>也要装入</a:t>
            </a:r>
            <a:r>
              <a:rPr lang="en-US" altLang="zh-CN" sz="2800" smtClean="0">
                <a:latin typeface="宋体" pitchFamily="2" charset="-122"/>
              </a:rPr>
              <a:t>TL</a:t>
            </a:r>
            <a:r>
              <a:rPr lang="en-US" altLang="zh-CN" sz="1800" smtClean="0">
                <a:latin typeface="宋体" pitchFamily="2" charset="-122"/>
              </a:rPr>
              <a:t>0</a:t>
            </a:r>
            <a:r>
              <a:rPr lang="zh-CN" altLang="en-US" sz="1800" smtClean="0">
                <a:latin typeface="宋体" pitchFamily="2" charset="-122"/>
              </a:rPr>
              <a:t>，</a:t>
            </a:r>
            <a:r>
              <a:rPr lang="zh-CN" altLang="en-US" sz="2800" smtClean="0">
                <a:latin typeface="宋体" pitchFamily="2" charset="-122"/>
              </a:rPr>
              <a:t>用指令表示：</a:t>
            </a:r>
            <a:endParaRPr lang="zh-CN" altLang="en-US" sz="2800" smtClean="0">
              <a:latin typeface="宋体" pitchFamily="2" charset="-122"/>
            </a:endParaRP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宋体" pitchFamily="2" charset="-122"/>
              </a:rPr>
              <a:t>MOV TH0</a:t>
            </a:r>
            <a:r>
              <a:rPr lang="zh-CN" altLang="en-US" sz="2800" smtClean="0">
                <a:latin typeface="宋体" pitchFamily="2" charset="-122"/>
              </a:rPr>
              <a:t>，</a:t>
            </a:r>
            <a:r>
              <a:rPr lang="en-US" altLang="zh-CN" sz="2800" smtClean="0">
                <a:latin typeface="宋体" pitchFamily="2" charset="-122"/>
              </a:rPr>
              <a:t>#9CH</a:t>
            </a:r>
            <a:endParaRPr lang="en-US" altLang="zh-CN" sz="2800" smtClean="0">
              <a:latin typeface="宋体" pitchFamily="2" charset="-122"/>
            </a:endParaRP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Arial" panose="02080604020202020204" pitchFamily="34" charset="0"/>
              </a:rPr>
              <a:t>MOV TL0</a:t>
            </a:r>
            <a:r>
              <a:rPr lang="zh-CN" altLang="en-US" sz="2800" smtClean="0">
                <a:latin typeface="Arial" panose="02080604020202020204" pitchFamily="34" charset="0"/>
              </a:rPr>
              <a:t>，</a:t>
            </a:r>
            <a:r>
              <a:rPr lang="en-US" altLang="zh-CN" sz="2800" smtClean="0">
                <a:latin typeface="Arial" panose="02080604020202020204" pitchFamily="34" charset="0"/>
              </a:rPr>
              <a:t>#9CH</a:t>
            </a:r>
            <a:endParaRPr lang="en-US" altLang="zh-CN" sz="2800" smtClean="0">
              <a:latin typeface="Arial" panose="02080604020202020204" pitchFamily="34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smtClean="0">
              <a:latin typeface="Arial" panose="02080604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zh-CN" sz="2800" smtClean="0"/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方式</a:t>
            </a:r>
            <a:r>
              <a:rPr lang="en-US" altLang="zh-CN" sz="2800" smtClean="0"/>
              <a:t>1</a:t>
            </a:r>
            <a:r>
              <a:rPr lang="zh-CN" altLang="en-US" sz="2800" smtClean="0"/>
              <a:t>（</a:t>
            </a:r>
            <a:r>
              <a:rPr lang="en-US" altLang="zh-CN" sz="2800" smtClean="0"/>
              <a:t>16</a:t>
            </a:r>
            <a:r>
              <a:rPr lang="zh-CN" altLang="en-US" sz="2800" smtClean="0"/>
              <a:t>位方式）：</a:t>
            </a:r>
            <a:endParaRPr lang="zh-CN" altLang="en-US" sz="2800" smtClean="0"/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   </a:t>
            </a:r>
            <a:r>
              <a:rPr lang="en-US" altLang="zh-CN" sz="2800" smtClean="0"/>
              <a:t>C=</a:t>
            </a:r>
            <a:r>
              <a:rPr lang="zh-CN" altLang="en-US" sz="2800" smtClean="0"/>
              <a:t>（</a:t>
            </a:r>
            <a:r>
              <a:rPr lang="en-US" altLang="zh-CN" sz="2800" smtClean="0"/>
              <a:t>64H</a:t>
            </a:r>
            <a:r>
              <a:rPr lang="zh-CN" altLang="en-US" sz="2800" smtClean="0"/>
              <a:t>）</a:t>
            </a:r>
            <a:r>
              <a:rPr lang="zh-CN" altLang="en-US" sz="1800" smtClean="0"/>
              <a:t>补</a:t>
            </a:r>
            <a:r>
              <a:rPr lang="en-US" altLang="zh-CN" sz="2800" smtClean="0"/>
              <a:t>=10000H</a:t>
            </a:r>
            <a:r>
              <a:rPr lang="zh-CN" altLang="en-US" sz="2800" smtClean="0"/>
              <a:t>－</a:t>
            </a:r>
            <a:r>
              <a:rPr lang="en-US" altLang="zh-CN" sz="2800" smtClean="0"/>
              <a:t>64H=FF9CH</a:t>
            </a:r>
            <a:endParaRPr lang="en-US" altLang="zh-CN" sz="2800" smtClean="0"/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方式</a:t>
            </a:r>
            <a:r>
              <a:rPr lang="en-US" altLang="zh-CN" sz="2800" smtClean="0"/>
              <a:t>2</a:t>
            </a:r>
            <a:r>
              <a:rPr lang="zh-CN" altLang="en-US" sz="2800" smtClean="0"/>
              <a:t>（</a:t>
            </a:r>
            <a:r>
              <a:rPr lang="en-US" altLang="zh-CN" sz="2800" smtClean="0"/>
              <a:t>8</a:t>
            </a:r>
            <a:r>
              <a:rPr lang="zh-CN" altLang="en-US" sz="2800" smtClean="0"/>
              <a:t>位方式）：</a:t>
            </a:r>
            <a:endParaRPr lang="zh-CN" altLang="en-US" sz="2800" smtClean="0"/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应注意定时器在不同工作方式时，初值方法不同。由于方式</a:t>
            </a:r>
            <a:r>
              <a:rPr lang="en-US" altLang="zh-CN" sz="2800" smtClean="0"/>
              <a:t>0</a:t>
            </a:r>
            <a:r>
              <a:rPr lang="zh-CN" altLang="en-US" sz="2800" smtClean="0"/>
              <a:t>是</a:t>
            </a:r>
            <a:r>
              <a:rPr lang="en-US" altLang="zh-CN" sz="2800" smtClean="0"/>
              <a:t>13</a:t>
            </a:r>
            <a:r>
              <a:rPr lang="zh-CN" altLang="en-US" sz="2800" smtClean="0"/>
              <a:t>位定时</a:t>
            </a:r>
            <a:r>
              <a:rPr lang="en-US" altLang="zh-CN" sz="2800" smtClean="0"/>
              <a:t>/</a:t>
            </a:r>
            <a:r>
              <a:rPr lang="zh-CN" altLang="en-US" sz="2800" smtClean="0"/>
              <a:t>计数方式，对</a:t>
            </a:r>
            <a:r>
              <a:rPr lang="en-US" altLang="zh-CN" sz="2800" smtClean="0"/>
              <a:t>T</a:t>
            </a:r>
            <a:r>
              <a:rPr lang="en-US" altLang="zh-CN" sz="1800" smtClean="0"/>
              <a:t>0</a:t>
            </a:r>
            <a:r>
              <a:rPr lang="zh-CN" altLang="en-US" sz="2800" smtClean="0"/>
              <a:t>而言，高</a:t>
            </a:r>
            <a:r>
              <a:rPr lang="en-US" altLang="zh-CN" sz="2800" smtClean="0"/>
              <a:t>8</a:t>
            </a:r>
            <a:r>
              <a:rPr lang="zh-CN" altLang="en-US" sz="2800" smtClean="0"/>
              <a:t>位初值装入</a:t>
            </a:r>
            <a:r>
              <a:rPr lang="en-US" altLang="zh-CN" sz="2800" smtClean="0"/>
              <a:t>TH</a:t>
            </a:r>
            <a:r>
              <a:rPr lang="en-US" altLang="zh-CN" sz="1800" smtClean="0"/>
              <a:t>0</a:t>
            </a:r>
            <a:r>
              <a:rPr lang="zh-CN" altLang="en-US" sz="1800" smtClean="0"/>
              <a:t>，</a:t>
            </a:r>
            <a:r>
              <a:rPr lang="zh-CN" altLang="en-US" sz="2800" smtClean="0"/>
              <a:t>低</a:t>
            </a:r>
            <a:r>
              <a:rPr lang="en-US" altLang="zh-CN" sz="2800" smtClean="0"/>
              <a:t>5</a:t>
            </a:r>
            <a:r>
              <a:rPr lang="zh-CN" altLang="en-US" sz="2800" smtClean="0"/>
              <a:t>位初值装入</a:t>
            </a:r>
            <a:r>
              <a:rPr lang="en-US" altLang="zh-CN" sz="2800" smtClean="0"/>
              <a:t>TL</a:t>
            </a:r>
            <a:r>
              <a:rPr lang="en-US" altLang="zh-CN" sz="1800" smtClean="0"/>
              <a:t>0</a:t>
            </a:r>
            <a:r>
              <a:rPr lang="zh-CN" altLang="en-US" sz="2800" smtClean="0"/>
              <a:t>的低</a:t>
            </a:r>
            <a:r>
              <a:rPr lang="en-US" altLang="zh-CN" sz="2800" smtClean="0"/>
              <a:t>5</a:t>
            </a:r>
            <a:r>
              <a:rPr lang="zh-CN" altLang="en-US" sz="2800" smtClean="0"/>
              <a:t>位（</a:t>
            </a:r>
            <a:r>
              <a:rPr lang="en-US" altLang="zh-CN" sz="2800" smtClean="0"/>
              <a:t>TL</a:t>
            </a:r>
            <a:r>
              <a:rPr lang="en-US" altLang="zh-CN" sz="1800" smtClean="0"/>
              <a:t>0</a:t>
            </a:r>
            <a:r>
              <a:rPr lang="zh-CN" altLang="en-US" sz="2800" smtClean="0"/>
              <a:t>的高</a:t>
            </a:r>
            <a:r>
              <a:rPr lang="en-US" altLang="zh-CN" sz="2800" smtClean="0"/>
              <a:t>3</a:t>
            </a:r>
            <a:r>
              <a:rPr lang="zh-CN" altLang="en-US" sz="2800" smtClean="0"/>
              <a:t>位无效）。所以对于上例，要装入</a:t>
            </a:r>
            <a:r>
              <a:rPr lang="en-US" altLang="zh-CN" sz="2800" smtClean="0"/>
              <a:t>1F9CH</a:t>
            </a:r>
            <a:r>
              <a:rPr lang="zh-CN" altLang="en-US" sz="2800" smtClean="0"/>
              <a:t>初值时，可安排成：</a:t>
            </a:r>
            <a:endParaRPr lang="zh-CN" altLang="en-US" sz="2800" smtClean="0"/>
          </a:p>
          <a:p>
            <a:pPr eaLnBrk="1" hangingPunct="1">
              <a:spcBef>
                <a:spcPct val="20000"/>
              </a:spcBef>
            </a:pPr>
            <a:endParaRPr lang="zh-CN" altLang="en-US" sz="2800" smtClean="0"/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   </a:t>
            </a:r>
            <a:r>
              <a:rPr lang="en-US" altLang="zh-CN" sz="2800" smtClean="0"/>
              <a:t>C=64H</a:t>
            </a:r>
            <a:r>
              <a:rPr lang="zh-CN" altLang="en-US" sz="2800" smtClean="0"/>
              <a:t>）</a:t>
            </a:r>
            <a:r>
              <a:rPr lang="zh-CN" altLang="en-US" sz="1800" smtClean="0"/>
              <a:t>补</a:t>
            </a:r>
            <a:r>
              <a:rPr lang="en-US" altLang="zh-CN" sz="2800" smtClean="0"/>
              <a:t>=100H</a:t>
            </a:r>
            <a:r>
              <a:rPr lang="zh-CN" altLang="en-US" sz="2800" smtClean="0"/>
              <a:t>－</a:t>
            </a:r>
            <a:r>
              <a:rPr lang="en-US" altLang="zh-CN" sz="2800" smtClean="0"/>
              <a:t>64H=9CH</a:t>
            </a:r>
            <a:endParaRPr lang="en-US" altLang="zh-CN" sz="2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-9525" y="-20638"/>
            <a:ext cx="9153525" cy="6878638"/>
            <a:chOff x="-6" y="-13"/>
            <a:chExt cx="5766" cy="4333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5549" y="0"/>
              <a:ext cx="211" cy="43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Freeform 4"/>
            <p:cNvSpPr/>
            <p:nvPr/>
          </p:nvSpPr>
          <p:spPr bwMode="white">
            <a:xfrm>
              <a:off x="-6" y="2828"/>
              <a:ext cx="3625" cy="1492"/>
            </a:xfrm>
            <a:custGeom>
              <a:avLst/>
              <a:gdLst>
                <a:gd name="T0" fmla="*/ 0 w 3625"/>
                <a:gd name="T1" fmla="*/ 1491 h 1492"/>
                <a:gd name="T2" fmla="*/ 0 w 3625"/>
                <a:gd name="T3" fmla="*/ 0 h 1492"/>
                <a:gd name="T4" fmla="*/ 171 w 3625"/>
                <a:gd name="T5" fmla="*/ 3 h 1492"/>
                <a:gd name="T6" fmla="*/ 355 w 3625"/>
                <a:gd name="T7" fmla="*/ 9 h 1492"/>
                <a:gd name="T8" fmla="*/ 499 w 3625"/>
                <a:gd name="T9" fmla="*/ 21 h 1492"/>
                <a:gd name="T10" fmla="*/ 650 w 3625"/>
                <a:gd name="T11" fmla="*/ 36 h 1492"/>
                <a:gd name="T12" fmla="*/ 809 w 3625"/>
                <a:gd name="T13" fmla="*/ 54 h 1492"/>
                <a:gd name="T14" fmla="*/ 957 w 3625"/>
                <a:gd name="T15" fmla="*/ 78 h 1492"/>
                <a:gd name="T16" fmla="*/ 1119 w 3625"/>
                <a:gd name="T17" fmla="*/ 105 h 1492"/>
                <a:gd name="T18" fmla="*/ 1261 w 3625"/>
                <a:gd name="T19" fmla="*/ 133 h 1492"/>
                <a:gd name="T20" fmla="*/ 1441 w 3625"/>
                <a:gd name="T21" fmla="*/ 175 h 1492"/>
                <a:gd name="T22" fmla="*/ 1598 w 3625"/>
                <a:gd name="T23" fmla="*/ 217 h 1492"/>
                <a:gd name="T24" fmla="*/ 1763 w 3625"/>
                <a:gd name="T25" fmla="*/ 269 h 1492"/>
                <a:gd name="T26" fmla="*/ 1887 w 3625"/>
                <a:gd name="T27" fmla="*/ 308 h 1492"/>
                <a:gd name="T28" fmla="*/ 2085 w 3625"/>
                <a:gd name="T29" fmla="*/ 384 h 1492"/>
                <a:gd name="T30" fmla="*/ 2230 w 3625"/>
                <a:gd name="T31" fmla="*/ 444 h 1492"/>
                <a:gd name="T32" fmla="*/ 2456 w 3625"/>
                <a:gd name="T33" fmla="*/ 547 h 1492"/>
                <a:gd name="T34" fmla="*/ 2666 w 3625"/>
                <a:gd name="T35" fmla="*/ 662 h 1492"/>
                <a:gd name="T36" fmla="*/ 2859 w 3625"/>
                <a:gd name="T37" fmla="*/ 786 h 1492"/>
                <a:gd name="T38" fmla="*/ 3046 w 3625"/>
                <a:gd name="T39" fmla="*/ 920 h 1492"/>
                <a:gd name="T40" fmla="*/ 3193 w 3625"/>
                <a:gd name="T41" fmla="*/ 1038 h 1492"/>
                <a:gd name="T42" fmla="*/ 3332 w 3625"/>
                <a:gd name="T43" fmla="*/ 1168 h 1492"/>
                <a:gd name="T44" fmla="*/ 3440 w 3625"/>
                <a:gd name="T45" fmla="*/ 1280 h 1492"/>
                <a:gd name="T46" fmla="*/ 3524 w 3625"/>
                <a:gd name="T47" fmla="*/ 1380 h 1492"/>
                <a:gd name="T48" fmla="*/ 3624 w 3625"/>
                <a:gd name="T49" fmla="*/ 1491 h 1492"/>
                <a:gd name="T50" fmla="*/ 3608 w 3625"/>
                <a:gd name="T51" fmla="*/ 1491 h 1492"/>
                <a:gd name="T52" fmla="*/ 0 w 3625"/>
                <a:gd name="T53" fmla="*/ 1491 h 14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625" h="1492">
                  <a:moveTo>
                    <a:pt x="0" y="1491"/>
                  </a:moveTo>
                  <a:lnTo>
                    <a:pt x="0" y="0"/>
                  </a:lnTo>
                  <a:lnTo>
                    <a:pt x="171" y="3"/>
                  </a:lnTo>
                  <a:lnTo>
                    <a:pt x="355" y="9"/>
                  </a:lnTo>
                  <a:lnTo>
                    <a:pt x="499" y="21"/>
                  </a:lnTo>
                  <a:lnTo>
                    <a:pt x="650" y="36"/>
                  </a:lnTo>
                  <a:lnTo>
                    <a:pt x="809" y="54"/>
                  </a:lnTo>
                  <a:lnTo>
                    <a:pt x="957" y="78"/>
                  </a:lnTo>
                  <a:lnTo>
                    <a:pt x="1119" y="105"/>
                  </a:lnTo>
                  <a:lnTo>
                    <a:pt x="1261" y="133"/>
                  </a:lnTo>
                  <a:lnTo>
                    <a:pt x="1441" y="175"/>
                  </a:lnTo>
                  <a:lnTo>
                    <a:pt x="1598" y="217"/>
                  </a:lnTo>
                  <a:lnTo>
                    <a:pt x="1763" y="269"/>
                  </a:lnTo>
                  <a:lnTo>
                    <a:pt x="1887" y="308"/>
                  </a:lnTo>
                  <a:lnTo>
                    <a:pt x="2085" y="384"/>
                  </a:lnTo>
                  <a:lnTo>
                    <a:pt x="2230" y="444"/>
                  </a:lnTo>
                  <a:lnTo>
                    <a:pt x="2456" y="547"/>
                  </a:lnTo>
                  <a:lnTo>
                    <a:pt x="2666" y="662"/>
                  </a:lnTo>
                  <a:lnTo>
                    <a:pt x="2859" y="786"/>
                  </a:lnTo>
                  <a:lnTo>
                    <a:pt x="3046" y="920"/>
                  </a:lnTo>
                  <a:lnTo>
                    <a:pt x="3193" y="1038"/>
                  </a:lnTo>
                  <a:lnTo>
                    <a:pt x="3332" y="1168"/>
                  </a:lnTo>
                  <a:lnTo>
                    <a:pt x="3440" y="1280"/>
                  </a:lnTo>
                  <a:lnTo>
                    <a:pt x="3524" y="1380"/>
                  </a:lnTo>
                  <a:lnTo>
                    <a:pt x="3624" y="1491"/>
                  </a:lnTo>
                  <a:lnTo>
                    <a:pt x="3608" y="1491"/>
                  </a:lnTo>
                  <a:lnTo>
                    <a:pt x="0" y="1491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Freeform 5"/>
            <p:cNvSpPr/>
            <p:nvPr/>
          </p:nvSpPr>
          <p:spPr bwMode="white">
            <a:xfrm>
              <a:off x="0" y="2405"/>
              <a:ext cx="5143" cy="1902"/>
            </a:xfrm>
            <a:custGeom>
              <a:avLst/>
              <a:gdLst>
                <a:gd name="T0" fmla="*/ 2718 w 5143"/>
                <a:gd name="T1" fmla="*/ 405 h 1902"/>
                <a:gd name="T2" fmla="*/ 2466 w 5143"/>
                <a:gd name="T3" fmla="*/ 333 h 1902"/>
                <a:gd name="T4" fmla="*/ 2202 w 5143"/>
                <a:gd name="T5" fmla="*/ 261 h 1902"/>
                <a:gd name="T6" fmla="*/ 1929 w 5143"/>
                <a:gd name="T7" fmla="*/ 198 h 1902"/>
                <a:gd name="T8" fmla="*/ 1695 w 5143"/>
                <a:gd name="T9" fmla="*/ 153 h 1902"/>
                <a:gd name="T10" fmla="*/ 1434 w 5143"/>
                <a:gd name="T11" fmla="*/ 111 h 1902"/>
                <a:gd name="T12" fmla="*/ 1188 w 5143"/>
                <a:gd name="T13" fmla="*/ 75 h 1902"/>
                <a:gd name="T14" fmla="*/ 957 w 5143"/>
                <a:gd name="T15" fmla="*/ 48 h 1902"/>
                <a:gd name="T16" fmla="*/ 747 w 5143"/>
                <a:gd name="T17" fmla="*/ 30 h 1902"/>
                <a:gd name="T18" fmla="*/ 501 w 5143"/>
                <a:gd name="T19" fmla="*/ 15 h 1902"/>
                <a:gd name="T20" fmla="*/ 246 w 5143"/>
                <a:gd name="T21" fmla="*/ 3 h 1902"/>
                <a:gd name="T22" fmla="*/ 0 w 5143"/>
                <a:gd name="T23" fmla="*/ 0 h 1902"/>
                <a:gd name="T24" fmla="*/ 0 w 5143"/>
                <a:gd name="T25" fmla="*/ 275 h 1902"/>
                <a:gd name="T26" fmla="*/ 0 w 5143"/>
                <a:gd name="T27" fmla="*/ 345 h 1902"/>
                <a:gd name="T28" fmla="*/ 0 w 5143"/>
                <a:gd name="T29" fmla="*/ 275 h 1902"/>
                <a:gd name="T30" fmla="*/ 0 w 5143"/>
                <a:gd name="T31" fmla="*/ 342 h 1902"/>
                <a:gd name="T32" fmla="*/ 339 w 5143"/>
                <a:gd name="T33" fmla="*/ 351 h 1902"/>
                <a:gd name="T34" fmla="*/ 606 w 5143"/>
                <a:gd name="T35" fmla="*/ 372 h 1902"/>
                <a:gd name="T36" fmla="*/ 852 w 5143"/>
                <a:gd name="T37" fmla="*/ 399 h 1902"/>
                <a:gd name="T38" fmla="*/ 1068 w 5143"/>
                <a:gd name="T39" fmla="*/ 435 h 1902"/>
                <a:gd name="T40" fmla="*/ 1275 w 5143"/>
                <a:gd name="T41" fmla="*/ 474 h 1902"/>
                <a:gd name="T42" fmla="*/ 1545 w 5143"/>
                <a:gd name="T43" fmla="*/ 540 h 1902"/>
                <a:gd name="T44" fmla="*/ 1761 w 5143"/>
                <a:gd name="T45" fmla="*/ 603 h 1902"/>
                <a:gd name="T46" fmla="*/ 1971 w 5143"/>
                <a:gd name="T47" fmla="*/ 678 h 1902"/>
                <a:gd name="T48" fmla="*/ 2166 w 5143"/>
                <a:gd name="T49" fmla="*/ 747 h 1902"/>
                <a:gd name="T50" fmla="*/ 2397 w 5143"/>
                <a:gd name="T51" fmla="*/ 852 h 1902"/>
                <a:gd name="T52" fmla="*/ 2613 w 5143"/>
                <a:gd name="T53" fmla="*/ 960 h 1902"/>
                <a:gd name="T54" fmla="*/ 2832 w 5143"/>
                <a:gd name="T55" fmla="*/ 1095 h 1902"/>
                <a:gd name="T56" fmla="*/ 3012 w 5143"/>
                <a:gd name="T57" fmla="*/ 1212 h 1902"/>
                <a:gd name="T58" fmla="*/ 3186 w 5143"/>
                <a:gd name="T59" fmla="*/ 1347 h 1902"/>
                <a:gd name="T60" fmla="*/ 3351 w 5143"/>
                <a:gd name="T61" fmla="*/ 1497 h 1902"/>
                <a:gd name="T62" fmla="*/ 3480 w 5143"/>
                <a:gd name="T63" fmla="*/ 1629 h 1902"/>
                <a:gd name="T64" fmla="*/ 3612 w 5143"/>
                <a:gd name="T65" fmla="*/ 1785 h 1902"/>
                <a:gd name="T66" fmla="*/ 3699 w 5143"/>
                <a:gd name="T67" fmla="*/ 1901 h 1902"/>
                <a:gd name="T68" fmla="*/ 5142 w 5143"/>
                <a:gd name="T69" fmla="*/ 1901 h 1902"/>
                <a:gd name="T70" fmla="*/ 5076 w 5143"/>
                <a:gd name="T71" fmla="*/ 1827 h 1902"/>
                <a:gd name="T72" fmla="*/ 4968 w 5143"/>
                <a:gd name="T73" fmla="*/ 1707 h 1902"/>
                <a:gd name="T74" fmla="*/ 4797 w 5143"/>
                <a:gd name="T75" fmla="*/ 1539 h 1902"/>
                <a:gd name="T76" fmla="*/ 4617 w 5143"/>
                <a:gd name="T77" fmla="*/ 1383 h 1902"/>
                <a:gd name="T78" fmla="*/ 4410 w 5143"/>
                <a:gd name="T79" fmla="*/ 1221 h 1902"/>
                <a:gd name="T80" fmla="*/ 4185 w 5143"/>
                <a:gd name="T81" fmla="*/ 1071 h 1902"/>
                <a:gd name="T82" fmla="*/ 3960 w 5143"/>
                <a:gd name="T83" fmla="*/ 939 h 1902"/>
                <a:gd name="T84" fmla="*/ 3708 w 5143"/>
                <a:gd name="T85" fmla="*/ 801 h 1902"/>
                <a:gd name="T86" fmla="*/ 3492 w 5143"/>
                <a:gd name="T87" fmla="*/ 702 h 1902"/>
                <a:gd name="T88" fmla="*/ 3231 w 5143"/>
                <a:gd name="T89" fmla="*/ 588 h 1902"/>
                <a:gd name="T90" fmla="*/ 2964 w 5143"/>
                <a:gd name="T91" fmla="*/ 489 h 1902"/>
                <a:gd name="T92" fmla="*/ 2718 w 5143"/>
                <a:gd name="T93" fmla="*/ 405 h 190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143" h="1902">
                  <a:moveTo>
                    <a:pt x="2718" y="405"/>
                  </a:moveTo>
                  <a:lnTo>
                    <a:pt x="2466" y="333"/>
                  </a:lnTo>
                  <a:lnTo>
                    <a:pt x="2202" y="261"/>
                  </a:lnTo>
                  <a:lnTo>
                    <a:pt x="1929" y="198"/>
                  </a:lnTo>
                  <a:lnTo>
                    <a:pt x="1695" y="153"/>
                  </a:lnTo>
                  <a:lnTo>
                    <a:pt x="1434" y="111"/>
                  </a:lnTo>
                  <a:lnTo>
                    <a:pt x="1188" y="75"/>
                  </a:lnTo>
                  <a:lnTo>
                    <a:pt x="957" y="48"/>
                  </a:lnTo>
                  <a:lnTo>
                    <a:pt x="747" y="30"/>
                  </a:lnTo>
                  <a:lnTo>
                    <a:pt x="501" y="15"/>
                  </a:lnTo>
                  <a:lnTo>
                    <a:pt x="246" y="3"/>
                  </a:lnTo>
                  <a:lnTo>
                    <a:pt x="0" y="0"/>
                  </a:lnTo>
                  <a:lnTo>
                    <a:pt x="0" y="275"/>
                  </a:lnTo>
                  <a:lnTo>
                    <a:pt x="0" y="345"/>
                  </a:lnTo>
                  <a:lnTo>
                    <a:pt x="0" y="275"/>
                  </a:lnTo>
                  <a:lnTo>
                    <a:pt x="0" y="342"/>
                  </a:lnTo>
                  <a:lnTo>
                    <a:pt x="339" y="351"/>
                  </a:lnTo>
                  <a:lnTo>
                    <a:pt x="606" y="372"/>
                  </a:lnTo>
                  <a:lnTo>
                    <a:pt x="852" y="399"/>
                  </a:lnTo>
                  <a:lnTo>
                    <a:pt x="1068" y="435"/>
                  </a:lnTo>
                  <a:lnTo>
                    <a:pt x="1275" y="474"/>
                  </a:lnTo>
                  <a:lnTo>
                    <a:pt x="1545" y="540"/>
                  </a:lnTo>
                  <a:lnTo>
                    <a:pt x="1761" y="603"/>
                  </a:lnTo>
                  <a:lnTo>
                    <a:pt x="1971" y="678"/>
                  </a:lnTo>
                  <a:lnTo>
                    <a:pt x="2166" y="747"/>
                  </a:lnTo>
                  <a:lnTo>
                    <a:pt x="2397" y="852"/>
                  </a:lnTo>
                  <a:lnTo>
                    <a:pt x="2613" y="960"/>
                  </a:lnTo>
                  <a:lnTo>
                    <a:pt x="2832" y="1095"/>
                  </a:lnTo>
                  <a:lnTo>
                    <a:pt x="3012" y="1212"/>
                  </a:lnTo>
                  <a:lnTo>
                    <a:pt x="3186" y="1347"/>
                  </a:lnTo>
                  <a:lnTo>
                    <a:pt x="3351" y="1497"/>
                  </a:lnTo>
                  <a:lnTo>
                    <a:pt x="3480" y="1629"/>
                  </a:lnTo>
                  <a:lnTo>
                    <a:pt x="3612" y="1785"/>
                  </a:lnTo>
                  <a:lnTo>
                    <a:pt x="3699" y="1901"/>
                  </a:lnTo>
                  <a:lnTo>
                    <a:pt x="5142" y="1901"/>
                  </a:lnTo>
                  <a:lnTo>
                    <a:pt x="5076" y="1827"/>
                  </a:lnTo>
                  <a:lnTo>
                    <a:pt x="4968" y="1707"/>
                  </a:lnTo>
                  <a:lnTo>
                    <a:pt x="4797" y="1539"/>
                  </a:lnTo>
                  <a:lnTo>
                    <a:pt x="4617" y="1383"/>
                  </a:lnTo>
                  <a:lnTo>
                    <a:pt x="4410" y="1221"/>
                  </a:lnTo>
                  <a:lnTo>
                    <a:pt x="4185" y="1071"/>
                  </a:lnTo>
                  <a:lnTo>
                    <a:pt x="3960" y="939"/>
                  </a:lnTo>
                  <a:lnTo>
                    <a:pt x="3708" y="801"/>
                  </a:lnTo>
                  <a:lnTo>
                    <a:pt x="3492" y="702"/>
                  </a:lnTo>
                  <a:lnTo>
                    <a:pt x="3231" y="588"/>
                  </a:lnTo>
                  <a:lnTo>
                    <a:pt x="2964" y="489"/>
                  </a:lnTo>
                  <a:lnTo>
                    <a:pt x="2718" y="405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white">
            <a:xfrm>
              <a:off x="0" y="1982"/>
              <a:ext cx="5760" cy="2325"/>
            </a:xfrm>
            <a:custGeom>
              <a:avLst/>
              <a:gdLst>
                <a:gd name="T0" fmla="*/ 0 w 5760"/>
                <a:gd name="T1" fmla="*/ 0 h 2325"/>
                <a:gd name="T2" fmla="*/ 0 w 5760"/>
                <a:gd name="T3" fmla="*/ 339 h 2325"/>
                <a:gd name="T4" fmla="*/ 558 w 5760"/>
                <a:gd name="T5" fmla="*/ 357 h 2325"/>
                <a:gd name="T6" fmla="*/ 807 w 5760"/>
                <a:gd name="T7" fmla="*/ 375 h 2325"/>
                <a:gd name="T8" fmla="*/ 1056 w 5760"/>
                <a:gd name="T9" fmla="*/ 399 h 2325"/>
                <a:gd name="T10" fmla="*/ 1272 w 5760"/>
                <a:gd name="T11" fmla="*/ 426 h 2325"/>
                <a:gd name="T12" fmla="*/ 1539 w 5760"/>
                <a:gd name="T13" fmla="*/ 465 h 2325"/>
                <a:gd name="T14" fmla="*/ 1791 w 5760"/>
                <a:gd name="T15" fmla="*/ 510 h 2325"/>
                <a:gd name="T16" fmla="*/ 2076 w 5760"/>
                <a:gd name="T17" fmla="*/ 570 h 2325"/>
                <a:gd name="T18" fmla="*/ 2334 w 5760"/>
                <a:gd name="T19" fmla="*/ 630 h 2325"/>
                <a:gd name="T20" fmla="*/ 2544 w 5760"/>
                <a:gd name="T21" fmla="*/ 687 h 2325"/>
                <a:gd name="T22" fmla="*/ 2775 w 5760"/>
                <a:gd name="T23" fmla="*/ 759 h 2325"/>
                <a:gd name="T24" fmla="*/ 3003 w 5760"/>
                <a:gd name="T25" fmla="*/ 837 h 2325"/>
                <a:gd name="T26" fmla="*/ 3231 w 5760"/>
                <a:gd name="T27" fmla="*/ 924 h 2325"/>
                <a:gd name="T28" fmla="*/ 3438 w 5760"/>
                <a:gd name="T29" fmla="*/ 1005 h 2325"/>
                <a:gd name="T30" fmla="*/ 3663 w 5760"/>
                <a:gd name="T31" fmla="*/ 1110 h 2325"/>
                <a:gd name="T32" fmla="*/ 3903 w 5760"/>
                <a:gd name="T33" fmla="*/ 1233 h 2325"/>
                <a:gd name="T34" fmla="*/ 4149 w 5760"/>
                <a:gd name="T35" fmla="*/ 1374 h 2325"/>
                <a:gd name="T36" fmla="*/ 4353 w 5760"/>
                <a:gd name="T37" fmla="*/ 1506 h 2325"/>
                <a:gd name="T38" fmla="*/ 4491 w 5760"/>
                <a:gd name="T39" fmla="*/ 1602 h 2325"/>
                <a:gd name="T40" fmla="*/ 4668 w 5760"/>
                <a:gd name="T41" fmla="*/ 1740 h 2325"/>
                <a:gd name="T42" fmla="*/ 4824 w 5760"/>
                <a:gd name="T43" fmla="*/ 1875 h 2325"/>
                <a:gd name="T44" fmla="*/ 4968 w 5760"/>
                <a:gd name="T45" fmla="*/ 2016 h 2325"/>
                <a:gd name="T46" fmla="*/ 5100 w 5760"/>
                <a:gd name="T47" fmla="*/ 2154 h 2325"/>
                <a:gd name="T48" fmla="*/ 5238 w 5760"/>
                <a:gd name="T49" fmla="*/ 2324 h 2325"/>
                <a:gd name="T50" fmla="*/ 5759 w 5760"/>
                <a:gd name="T51" fmla="*/ 2324 h 2325"/>
                <a:gd name="T52" fmla="*/ 5759 w 5760"/>
                <a:gd name="T53" fmla="*/ 1245 h 2325"/>
                <a:gd name="T54" fmla="*/ 5580 w 5760"/>
                <a:gd name="T55" fmla="*/ 1119 h 2325"/>
                <a:gd name="T56" fmla="*/ 5400 w 5760"/>
                <a:gd name="T57" fmla="*/ 1020 h 2325"/>
                <a:gd name="T58" fmla="*/ 5205 w 5760"/>
                <a:gd name="T59" fmla="*/ 918 h 2325"/>
                <a:gd name="T60" fmla="*/ 5031 w 5760"/>
                <a:gd name="T61" fmla="*/ 837 h 2325"/>
                <a:gd name="T62" fmla="*/ 4866 w 5760"/>
                <a:gd name="T63" fmla="*/ 771 h 2325"/>
                <a:gd name="T64" fmla="*/ 4710 w 5760"/>
                <a:gd name="T65" fmla="*/ 711 h 2325"/>
                <a:gd name="T66" fmla="*/ 4545 w 5760"/>
                <a:gd name="T67" fmla="*/ 651 h 2325"/>
                <a:gd name="T68" fmla="*/ 4386 w 5760"/>
                <a:gd name="T69" fmla="*/ 600 h 2325"/>
                <a:gd name="T70" fmla="*/ 4248 w 5760"/>
                <a:gd name="T71" fmla="*/ 552 h 2325"/>
                <a:gd name="T72" fmla="*/ 3993 w 5760"/>
                <a:gd name="T73" fmla="*/ 483 h 2325"/>
                <a:gd name="T74" fmla="*/ 3777 w 5760"/>
                <a:gd name="T75" fmla="*/ 423 h 2325"/>
                <a:gd name="T76" fmla="*/ 3564 w 5760"/>
                <a:gd name="T77" fmla="*/ 375 h 2325"/>
                <a:gd name="T78" fmla="*/ 3282 w 5760"/>
                <a:gd name="T79" fmla="*/ 312 h 2325"/>
                <a:gd name="T80" fmla="*/ 3003 w 5760"/>
                <a:gd name="T81" fmla="*/ 261 h 2325"/>
                <a:gd name="T82" fmla="*/ 2733 w 5760"/>
                <a:gd name="T83" fmla="*/ 213 h 2325"/>
                <a:gd name="T84" fmla="*/ 2451 w 5760"/>
                <a:gd name="T85" fmla="*/ 171 h 2325"/>
                <a:gd name="T86" fmla="*/ 2211 w 5760"/>
                <a:gd name="T87" fmla="*/ 138 h 2325"/>
                <a:gd name="T88" fmla="*/ 1974 w 5760"/>
                <a:gd name="T89" fmla="*/ 108 h 2325"/>
                <a:gd name="T90" fmla="*/ 1665 w 5760"/>
                <a:gd name="T91" fmla="*/ 81 h 2325"/>
                <a:gd name="T92" fmla="*/ 1437 w 5760"/>
                <a:gd name="T93" fmla="*/ 60 h 2325"/>
                <a:gd name="T94" fmla="*/ 1125 w 5760"/>
                <a:gd name="T95" fmla="*/ 36 h 2325"/>
                <a:gd name="T96" fmla="*/ 828 w 5760"/>
                <a:gd name="T97" fmla="*/ 21 h 2325"/>
                <a:gd name="T98" fmla="*/ 558 w 5760"/>
                <a:gd name="T99" fmla="*/ 12 h 2325"/>
                <a:gd name="T100" fmla="*/ 282 w 5760"/>
                <a:gd name="T101" fmla="*/ 3 h 2325"/>
                <a:gd name="T102" fmla="*/ 0 w 5760"/>
                <a:gd name="T103" fmla="*/ 0 h 232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60" h="2325">
                  <a:moveTo>
                    <a:pt x="0" y="0"/>
                  </a:moveTo>
                  <a:lnTo>
                    <a:pt x="0" y="339"/>
                  </a:lnTo>
                  <a:lnTo>
                    <a:pt x="558" y="357"/>
                  </a:lnTo>
                  <a:lnTo>
                    <a:pt x="807" y="375"/>
                  </a:lnTo>
                  <a:lnTo>
                    <a:pt x="1056" y="399"/>
                  </a:lnTo>
                  <a:lnTo>
                    <a:pt x="1272" y="426"/>
                  </a:lnTo>
                  <a:lnTo>
                    <a:pt x="1539" y="465"/>
                  </a:lnTo>
                  <a:lnTo>
                    <a:pt x="1791" y="510"/>
                  </a:lnTo>
                  <a:lnTo>
                    <a:pt x="2076" y="570"/>
                  </a:lnTo>
                  <a:lnTo>
                    <a:pt x="2334" y="630"/>
                  </a:lnTo>
                  <a:lnTo>
                    <a:pt x="2544" y="687"/>
                  </a:lnTo>
                  <a:lnTo>
                    <a:pt x="2775" y="759"/>
                  </a:lnTo>
                  <a:lnTo>
                    <a:pt x="3003" y="837"/>
                  </a:lnTo>
                  <a:lnTo>
                    <a:pt x="3231" y="924"/>
                  </a:lnTo>
                  <a:lnTo>
                    <a:pt x="3438" y="1005"/>
                  </a:lnTo>
                  <a:lnTo>
                    <a:pt x="3663" y="1110"/>
                  </a:lnTo>
                  <a:lnTo>
                    <a:pt x="3903" y="1233"/>
                  </a:lnTo>
                  <a:lnTo>
                    <a:pt x="4149" y="1374"/>
                  </a:lnTo>
                  <a:lnTo>
                    <a:pt x="4353" y="1506"/>
                  </a:lnTo>
                  <a:lnTo>
                    <a:pt x="4491" y="1602"/>
                  </a:lnTo>
                  <a:lnTo>
                    <a:pt x="4668" y="1740"/>
                  </a:lnTo>
                  <a:lnTo>
                    <a:pt x="4824" y="1875"/>
                  </a:lnTo>
                  <a:lnTo>
                    <a:pt x="4968" y="2016"/>
                  </a:lnTo>
                  <a:lnTo>
                    <a:pt x="5100" y="2154"/>
                  </a:lnTo>
                  <a:lnTo>
                    <a:pt x="5238" y="2324"/>
                  </a:lnTo>
                  <a:lnTo>
                    <a:pt x="5759" y="2324"/>
                  </a:lnTo>
                  <a:lnTo>
                    <a:pt x="5759" y="1245"/>
                  </a:lnTo>
                  <a:lnTo>
                    <a:pt x="5580" y="1119"/>
                  </a:lnTo>
                  <a:lnTo>
                    <a:pt x="5400" y="1020"/>
                  </a:lnTo>
                  <a:lnTo>
                    <a:pt x="5205" y="918"/>
                  </a:lnTo>
                  <a:lnTo>
                    <a:pt x="5031" y="837"/>
                  </a:lnTo>
                  <a:lnTo>
                    <a:pt x="4866" y="771"/>
                  </a:lnTo>
                  <a:lnTo>
                    <a:pt x="4710" y="711"/>
                  </a:lnTo>
                  <a:lnTo>
                    <a:pt x="4545" y="651"/>
                  </a:lnTo>
                  <a:lnTo>
                    <a:pt x="4386" y="600"/>
                  </a:lnTo>
                  <a:lnTo>
                    <a:pt x="4248" y="552"/>
                  </a:lnTo>
                  <a:lnTo>
                    <a:pt x="3993" y="483"/>
                  </a:lnTo>
                  <a:lnTo>
                    <a:pt x="3777" y="423"/>
                  </a:lnTo>
                  <a:lnTo>
                    <a:pt x="3564" y="375"/>
                  </a:lnTo>
                  <a:lnTo>
                    <a:pt x="3282" y="312"/>
                  </a:lnTo>
                  <a:lnTo>
                    <a:pt x="3003" y="261"/>
                  </a:lnTo>
                  <a:lnTo>
                    <a:pt x="2733" y="213"/>
                  </a:lnTo>
                  <a:lnTo>
                    <a:pt x="2451" y="171"/>
                  </a:lnTo>
                  <a:lnTo>
                    <a:pt x="2211" y="138"/>
                  </a:lnTo>
                  <a:lnTo>
                    <a:pt x="1974" y="108"/>
                  </a:lnTo>
                  <a:lnTo>
                    <a:pt x="1665" y="81"/>
                  </a:lnTo>
                  <a:lnTo>
                    <a:pt x="1437" y="60"/>
                  </a:lnTo>
                  <a:lnTo>
                    <a:pt x="1125" y="36"/>
                  </a:lnTo>
                  <a:lnTo>
                    <a:pt x="828" y="21"/>
                  </a:lnTo>
                  <a:lnTo>
                    <a:pt x="558" y="12"/>
                  </a:lnTo>
                  <a:lnTo>
                    <a:pt x="282" y="3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white">
            <a:xfrm>
              <a:off x="0" y="1550"/>
              <a:ext cx="5760" cy="1573"/>
            </a:xfrm>
            <a:custGeom>
              <a:avLst/>
              <a:gdLst>
                <a:gd name="T0" fmla="*/ 0 w 5760"/>
                <a:gd name="T1" fmla="*/ 0 h 1573"/>
                <a:gd name="T2" fmla="*/ 0 w 5760"/>
                <a:gd name="T3" fmla="*/ 351 h 1573"/>
                <a:gd name="T4" fmla="*/ 282 w 5760"/>
                <a:gd name="T5" fmla="*/ 357 h 1573"/>
                <a:gd name="T6" fmla="*/ 627 w 5760"/>
                <a:gd name="T7" fmla="*/ 363 h 1573"/>
                <a:gd name="T8" fmla="*/ 960 w 5760"/>
                <a:gd name="T9" fmla="*/ 375 h 1573"/>
                <a:gd name="T10" fmla="*/ 1218 w 5760"/>
                <a:gd name="T11" fmla="*/ 393 h 1573"/>
                <a:gd name="T12" fmla="*/ 1470 w 5760"/>
                <a:gd name="T13" fmla="*/ 411 h 1573"/>
                <a:gd name="T14" fmla="*/ 1746 w 5760"/>
                <a:gd name="T15" fmla="*/ 435 h 1573"/>
                <a:gd name="T16" fmla="*/ 2022 w 5760"/>
                <a:gd name="T17" fmla="*/ 462 h 1573"/>
                <a:gd name="T18" fmla="*/ 2340 w 5760"/>
                <a:gd name="T19" fmla="*/ 504 h 1573"/>
                <a:gd name="T20" fmla="*/ 2664 w 5760"/>
                <a:gd name="T21" fmla="*/ 549 h 1573"/>
                <a:gd name="T22" fmla="*/ 2952 w 5760"/>
                <a:gd name="T23" fmla="*/ 597 h 1573"/>
                <a:gd name="T24" fmla="*/ 3225 w 5760"/>
                <a:gd name="T25" fmla="*/ 648 h 1573"/>
                <a:gd name="T26" fmla="*/ 3513 w 5760"/>
                <a:gd name="T27" fmla="*/ 708 h 1573"/>
                <a:gd name="T28" fmla="*/ 3693 w 5760"/>
                <a:gd name="T29" fmla="*/ 750 h 1573"/>
                <a:gd name="T30" fmla="*/ 3936 w 5760"/>
                <a:gd name="T31" fmla="*/ 810 h 1573"/>
                <a:gd name="T32" fmla="*/ 4095 w 5760"/>
                <a:gd name="T33" fmla="*/ 855 h 1573"/>
                <a:gd name="T34" fmla="*/ 4281 w 5760"/>
                <a:gd name="T35" fmla="*/ 909 h 1573"/>
                <a:gd name="T36" fmla="*/ 4503 w 5760"/>
                <a:gd name="T37" fmla="*/ 981 h 1573"/>
                <a:gd name="T38" fmla="*/ 4704 w 5760"/>
                <a:gd name="T39" fmla="*/ 1053 h 1573"/>
                <a:gd name="T40" fmla="*/ 4911 w 5760"/>
                <a:gd name="T41" fmla="*/ 1131 h 1573"/>
                <a:gd name="T42" fmla="*/ 5073 w 5760"/>
                <a:gd name="T43" fmla="*/ 1197 h 1573"/>
                <a:gd name="T44" fmla="*/ 5256 w 5760"/>
                <a:gd name="T45" fmla="*/ 1281 h 1573"/>
                <a:gd name="T46" fmla="*/ 5475 w 5760"/>
                <a:gd name="T47" fmla="*/ 1401 h 1573"/>
                <a:gd name="T48" fmla="*/ 5628 w 5760"/>
                <a:gd name="T49" fmla="*/ 1482 h 1573"/>
                <a:gd name="T50" fmla="*/ 5759 w 5760"/>
                <a:gd name="T51" fmla="*/ 1572 h 1573"/>
                <a:gd name="T52" fmla="*/ 5759 w 5760"/>
                <a:gd name="T53" fmla="*/ 633 h 1573"/>
                <a:gd name="T54" fmla="*/ 5493 w 5760"/>
                <a:gd name="T55" fmla="*/ 570 h 1573"/>
                <a:gd name="T56" fmla="*/ 5214 w 5760"/>
                <a:gd name="T57" fmla="*/ 501 h 1573"/>
                <a:gd name="T58" fmla="*/ 4950 w 5760"/>
                <a:gd name="T59" fmla="*/ 444 h 1573"/>
                <a:gd name="T60" fmla="*/ 4701 w 5760"/>
                <a:gd name="T61" fmla="*/ 396 h 1573"/>
                <a:gd name="T62" fmla="*/ 4425 w 5760"/>
                <a:gd name="T63" fmla="*/ 348 h 1573"/>
                <a:gd name="T64" fmla="*/ 4110 w 5760"/>
                <a:gd name="T65" fmla="*/ 294 h 1573"/>
                <a:gd name="T66" fmla="*/ 3813 w 5760"/>
                <a:gd name="T67" fmla="*/ 252 h 1573"/>
                <a:gd name="T68" fmla="*/ 3549 w 5760"/>
                <a:gd name="T69" fmla="*/ 213 h 1573"/>
                <a:gd name="T70" fmla="*/ 3261 w 5760"/>
                <a:gd name="T71" fmla="*/ 183 h 1573"/>
                <a:gd name="T72" fmla="*/ 3015 w 5760"/>
                <a:gd name="T73" fmla="*/ 153 h 1573"/>
                <a:gd name="T74" fmla="*/ 2757 w 5760"/>
                <a:gd name="T75" fmla="*/ 129 h 1573"/>
                <a:gd name="T76" fmla="*/ 2520 w 5760"/>
                <a:gd name="T77" fmla="*/ 105 h 1573"/>
                <a:gd name="T78" fmla="*/ 2301 w 5760"/>
                <a:gd name="T79" fmla="*/ 87 h 1573"/>
                <a:gd name="T80" fmla="*/ 2013 w 5760"/>
                <a:gd name="T81" fmla="*/ 66 h 1573"/>
                <a:gd name="T82" fmla="*/ 1731 w 5760"/>
                <a:gd name="T83" fmla="*/ 48 h 1573"/>
                <a:gd name="T84" fmla="*/ 1524 w 5760"/>
                <a:gd name="T85" fmla="*/ 39 h 1573"/>
                <a:gd name="T86" fmla="*/ 1260 w 5760"/>
                <a:gd name="T87" fmla="*/ 27 h 1573"/>
                <a:gd name="T88" fmla="*/ 966 w 5760"/>
                <a:gd name="T89" fmla="*/ 15 h 1573"/>
                <a:gd name="T90" fmla="*/ 714 w 5760"/>
                <a:gd name="T91" fmla="*/ 12 h 1573"/>
                <a:gd name="T92" fmla="*/ 510 w 5760"/>
                <a:gd name="T93" fmla="*/ 6 h 1573"/>
                <a:gd name="T94" fmla="*/ 243 w 5760"/>
                <a:gd name="T95" fmla="*/ 0 h 1573"/>
                <a:gd name="T96" fmla="*/ 0 w 5760"/>
                <a:gd name="T97" fmla="*/ 0 h 157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760" h="1573">
                  <a:moveTo>
                    <a:pt x="0" y="0"/>
                  </a:moveTo>
                  <a:lnTo>
                    <a:pt x="0" y="351"/>
                  </a:lnTo>
                  <a:lnTo>
                    <a:pt x="282" y="357"/>
                  </a:lnTo>
                  <a:lnTo>
                    <a:pt x="627" y="363"/>
                  </a:lnTo>
                  <a:lnTo>
                    <a:pt x="960" y="375"/>
                  </a:lnTo>
                  <a:lnTo>
                    <a:pt x="1218" y="393"/>
                  </a:lnTo>
                  <a:lnTo>
                    <a:pt x="1470" y="411"/>
                  </a:lnTo>
                  <a:lnTo>
                    <a:pt x="1746" y="435"/>
                  </a:lnTo>
                  <a:lnTo>
                    <a:pt x="2022" y="462"/>
                  </a:lnTo>
                  <a:lnTo>
                    <a:pt x="2340" y="504"/>
                  </a:lnTo>
                  <a:lnTo>
                    <a:pt x="2664" y="549"/>
                  </a:lnTo>
                  <a:lnTo>
                    <a:pt x="2952" y="597"/>
                  </a:lnTo>
                  <a:lnTo>
                    <a:pt x="3225" y="648"/>
                  </a:lnTo>
                  <a:lnTo>
                    <a:pt x="3513" y="708"/>
                  </a:lnTo>
                  <a:lnTo>
                    <a:pt x="3693" y="750"/>
                  </a:lnTo>
                  <a:lnTo>
                    <a:pt x="3936" y="810"/>
                  </a:lnTo>
                  <a:lnTo>
                    <a:pt x="4095" y="855"/>
                  </a:lnTo>
                  <a:lnTo>
                    <a:pt x="4281" y="909"/>
                  </a:lnTo>
                  <a:lnTo>
                    <a:pt x="4503" y="981"/>
                  </a:lnTo>
                  <a:lnTo>
                    <a:pt x="4704" y="1053"/>
                  </a:lnTo>
                  <a:lnTo>
                    <a:pt x="4911" y="1131"/>
                  </a:lnTo>
                  <a:lnTo>
                    <a:pt x="5073" y="1197"/>
                  </a:lnTo>
                  <a:lnTo>
                    <a:pt x="5256" y="1281"/>
                  </a:lnTo>
                  <a:lnTo>
                    <a:pt x="5475" y="1401"/>
                  </a:lnTo>
                  <a:lnTo>
                    <a:pt x="5628" y="1482"/>
                  </a:lnTo>
                  <a:lnTo>
                    <a:pt x="5759" y="1572"/>
                  </a:lnTo>
                  <a:lnTo>
                    <a:pt x="5759" y="633"/>
                  </a:lnTo>
                  <a:lnTo>
                    <a:pt x="5493" y="570"/>
                  </a:lnTo>
                  <a:lnTo>
                    <a:pt x="5214" y="501"/>
                  </a:lnTo>
                  <a:lnTo>
                    <a:pt x="4950" y="444"/>
                  </a:lnTo>
                  <a:lnTo>
                    <a:pt x="4701" y="396"/>
                  </a:lnTo>
                  <a:lnTo>
                    <a:pt x="4425" y="348"/>
                  </a:lnTo>
                  <a:lnTo>
                    <a:pt x="4110" y="294"/>
                  </a:lnTo>
                  <a:lnTo>
                    <a:pt x="3813" y="252"/>
                  </a:lnTo>
                  <a:lnTo>
                    <a:pt x="3549" y="213"/>
                  </a:lnTo>
                  <a:lnTo>
                    <a:pt x="3261" y="183"/>
                  </a:lnTo>
                  <a:lnTo>
                    <a:pt x="3015" y="153"/>
                  </a:lnTo>
                  <a:lnTo>
                    <a:pt x="2757" y="129"/>
                  </a:lnTo>
                  <a:lnTo>
                    <a:pt x="2520" y="105"/>
                  </a:lnTo>
                  <a:lnTo>
                    <a:pt x="2301" y="87"/>
                  </a:lnTo>
                  <a:lnTo>
                    <a:pt x="2013" y="66"/>
                  </a:lnTo>
                  <a:lnTo>
                    <a:pt x="1731" y="48"/>
                  </a:lnTo>
                  <a:lnTo>
                    <a:pt x="1524" y="39"/>
                  </a:lnTo>
                  <a:lnTo>
                    <a:pt x="1260" y="27"/>
                  </a:lnTo>
                  <a:lnTo>
                    <a:pt x="966" y="15"/>
                  </a:lnTo>
                  <a:lnTo>
                    <a:pt x="714" y="12"/>
                  </a:lnTo>
                  <a:lnTo>
                    <a:pt x="510" y="6"/>
                  </a:lnTo>
                  <a:lnTo>
                    <a:pt x="24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8"/>
            <p:cNvSpPr/>
            <p:nvPr/>
          </p:nvSpPr>
          <p:spPr bwMode="white">
            <a:xfrm>
              <a:off x="0" y="1130"/>
              <a:ext cx="5760" cy="970"/>
            </a:xfrm>
            <a:custGeom>
              <a:avLst/>
              <a:gdLst>
                <a:gd name="T0" fmla="*/ 0 w 5760"/>
                <a:gd name="T1" fmla="*/ 0 h 970"/>
                <a:gd name="T2" fmla="*/ 0 w 5760"/>
                <a:gd name="T3" fmla="*/ 339 h 970"/>
                <a:gd name="T4" fmla="*/ 318 w 5760"/>
                <a:gd name="T5" fmla="*/ 342 h 970"/>
                <a:gd name="T6" fmla="*/ 591 w 5760"/>
                <a:gd name="T7" fmla="*/ 348 h 970"/>
                <a:gd name="T8" fmla="*/ 846 w 5760"/>
                <a:gd name="T9" fmla="*/ 354 h 970"/>
                <a:gd name="T10" fmla="*/ 1074 w 5760"/>
                <a:gd name="T11" fmla="*/ 360 h 970"/>
                <a:gd name="T12" fmla="*/ 1314 w 5760"/>
                <a:gd name="T13" fmla="*/ 366 h 970"/>
                <a:gd name="T14" fmla="*/ 1599 w 5760"/>
                <a:gd name="T15" fmla="*/ 381 h 970"/>
                <a:gd name="T16" fmla="*/ 1911 w 5760"/>
                <a:gd name="T17" fmla="*/ 399 h 970"/>
                <a:gd name="T18" fmla="*/ 2241 w 5760"/>
                <a:gd name="T19" fmla="*/ 420 h 970"/>
                <a:gd name="T20" fmla="*/ 2619 w 5760"/>
                <a:gd name="T21" fmla="*/ 453 h 970"/>
                <a:gd name="T22" fmla="*/ 2889 w 5760"/>
                <a:gd name="T23" fmla="*/ 477 h 970"/>
                <a:gd name="T24" fmla="*/ 3177 w 5760"/>
                <a:gd name="T25" fmla="*/ 507 h 970"/>
                <a:gd name="T26" fmla="*/ 3498 w 5760"/>
                <a:gd name="T27" fmla="*/ 543 h 970"/>
                <a:gd name="T28" fmla="*/ 3813 w 5760"/>
                <a:gd name="T29" fmla="*/ 585 h 970"/>
                <a:gd name="T30" fmla="*/ 4044 w 5760"/>
                <a:gd name="T31" fmla="*/ 618 h 970"/>
                <a:gd name="T32" fmla="*/ 4365 w 5760"/>
                <a:gd name="T33" fmla="*/ 669 h 970"/>
                <a:gd name="T34" fmla="*/ 4683 w 5760"/>
                <a:gd name="T35" fmla="*/ 726 h 970"/>
                <a:gd name="T36" fmla="*/ 4980 w 5760"/>
                <a:gd name="T37" fmla="*/ 786 h 970"/>
                <a:gd name="T38" fmla="*/ 5268 w 5760"/>
                <a:gd name="T39" fmla="*/ 846 h 970"/>
                <a:gd name="T40" fmla="*/ 5646 w 5760"/>
                <a:gd name="T41" fmla="*/ 942 h 970"/>
                <a:gd name="T42" fmla="*/ 5759 w 5760"/>
                <a:gd name="T43" fmla="*/ 969 h 970"/>
                <a:gd name="T44" fmla="*/ 5759 w 5760"/>
                <a:gd name="T45" fmla="*/ 0 h 970"/>
                <a:gd name="T46" fmla="*/ 0 w 5760"/>
                <a:gd name="T47" fmla="*/ 0 h 9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760" h="970">
                  <a:moveTo>
                    <a:pt x="0" y="0"/>
                  </a:moveTo>
                  <a:lnTo>
                    <a:pt x="0" y="339"/>
                  </a:lnTo>
                  <a:lnTo>
                    <a:pt x="318" y="342"/>
                  </a:lnTo>
                  <a:lnTo>
                    <a:pt x="591" y="348"/>
                  </a:lnTo>
                  <a:lnTo>
                    <a:pt x="846" y="354"/>
                  </a:lnTo>
                  <a:lnTo>
                    <a:pt x="1074" y="360"/>
                  </a:lnTo>
                  <a:lnTo>
                    <a:pt x="1314" y="366"/>
                  </a:lnTo>
                  <a:lnTo>
                    <a:pt x="1599" y="381"/>
                  </a:lnTo>
                  <a:lnTo>
                    <a:pt x="1911" y="399"/>
                  </a:lnTo>
                  <a:lnTo>
                    <a:pt x="2241" y="420"/>
                  </a:lnTo>
                  <a:lnTo>
                    <a:pt x="2619" y="453"/>
                  </a:lnTo>
                  <a:lnTo>
                    <a:pt x="2889" y="477"/>
                  </a:lnTo>
                  <a:lnTo>
                    <a:pt x="3177" y="507"/>
                  </a:lnTo>
                  <a:lnTo>
                    <a:pt x="3498" y="543"/>
                  </a:lnTo>
                  <a:lnTo>
                    <a:pt x="3813" y="585"/>
                  </a:lnTo>
                  <a:lnTo>
                    <a:pt x="4044" y="618"/>
                  </a:lnTo>
                  <a:lnTo>
                    <a:pt x="4365" y="669"/>
                  </a:lnTo>
                  <a:lnTo>
                    <a:pt x="4683" y="726"/>
                  </a:lnTo>
                  <a:lnTo>
                    <a:pt x="4980" y="786"/>
                  </a:lnTo>
                  <a:lnTo>
                    <a:pt x="5268" y="846"/>
                  </a:lnTo>
                  <a:lnTo>
                    <a:pt x="5646" y="942"/>
                  </a:lnTo>
                  <a:lnTo>
                    <a:pt x="5759" y="969"/>
                  </a:lnTo>
                  <a:lnTo>
                    <a:pt x="5759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9"/>
            <p:cNvSpPr/>
            <p:nvPr/>
          </p:nvSpPr>
          <p:spPr bwMode="white">
            <a:xfrm>
              <a:off x="0" y="-13"/>
              <a:ext cx="5760" cy="1060"/>
            </a:xfrm>
            <a:custGeom>
              <a:avLst/>
              <a:gdLst>
                <a:gd name="T0" fmla="*/ 0 w 5760"/>
                <a:gd name="T1" fmla="*/ 753 h 1060"/>
                <a:gd name="T2" fmla="*/ 0 w 5760"/>
                <a:gd name="T3" fmla="*/ 1059 h 1060"/>
                <a:gd name="T4" fmla="*/ 5759 w 5760"/>
                <a:gd name="T5" fmla="*/ 1059 h 1060"/>
                <a:gd name="T6" fmla="*/ 5759 w 5760"/>
                <a:gd name="T7" fmla="*/ 0 h 1060"/>
                <a:gd name="T8" fmla="*/ 5430 w 5760"/>
                <a:gd name="T9" fmla="*/ 0 h 1060"/>
                <a:gd name="T10" fmla="*/ 5298 w 5760"/>
                <a:gd name="T11" fmla="*/ 84 h 1060"/>
                <a:gd name="T12" fmla="*/ 5136 w 5760"/>
                <a:gd name="T13" fmla="*/ 159 h 1060"/>
                <a:gd name="T14" fmla="*/ 4968 w 5760"/>
                <a:gd name="T15" fmla="*/ 222 h 1060"/>
                <a:gd name="T16" fmla="*/ 4812 w 5760"/>
                <a:gd name="T17" fmla="*/ 267 h 1060"/>
                <a:gd name="T18" fmla="*/ 4626 w 5760"/>
                <a:gd name="T19" fmla="*/ 324 h 1060"/>
                <a:gd name="T20" fmla="*/ 4440 w 5760"/>
                <a:gd name="T21" fmla="*/ 366 h 1060"/>
                <a:gd name="T22" fmla="*/ 4230 w 5760"/>
                <a:gd name="T23" fmla="*/ 414 h 1060"/>
                <a:gd name="T24" fmla="*/ 3939 w 5760"/>
                <a:gd name="T25" fmla="*/ 468 h 1060"/>
                <a:gd name="T26" fmla="*/ 3711 w 5760"/>
                <a:gd name="T27" fmla="*/ 504 h 1060"/>
                <a:gd name="T28" fmla="*/ 3441 w 5760"/>
                <a:gd name="T29" fmla="*/ 543 h 1060"/>
                <a:gd name="T30" fmla="*/ 3189 w 5760"/>
                <a:gd name="T31" fmla="*/ 579 h 1060"/>
                <a:gd name="T32" fmla="*/ 2925 w 5760"/>
                <a:gd name="T33" fmla="*/ 606 h 1060"/>
                <a:gd name="T34" fmla="*/ 2679 w 5760"/>
                <a:gd name="T35" fmla="*/ 633 h 1060"/>
                <a:gd name="T36" fmla="*/ 2418 w 5760"/>
                <a:gd name="T37" fmla="*/ 654 h 1060"/>
                <a:gd name="T38" fmla="*/ 2142 w 5760"/>
                <a:gd name="T39" fmla="*/ 675 h 1060"/>
                <a:gd name="T40" fmla="*/ 1896 w 5760"/>
                <a:gd name="T41" fmla="*/ 693 h 1060"/>
                <a:gd name="T42" fmla="*/ 1647 w 5760"/>
                <a:gd name="T43" fmla="*/ 708 h 1060"/>
                <a:gd name="T44" fmla="*/ 1404 w 5760"/>
                <a:gd name="T45" fmla="*/ 720 h 1060"/>
                <a:gd name="T46" fmla="*/ 1170 w 5760"/>
                <a:gd name="T47" fmla="*/ 732 h 1060"/>
                <a:gd name="T48" fmla="*/ 906 w 5760"/>
                <a:gd name="T49" fmla="*/ 738 h 1060"/>
                <a:gd name="T50" fmla="*/ 534 w 5760"/>
                <a:gd name="T51" fmla="*/ 747 h 1060"/>
                <a:gd name="T52" fmla="*/ 201 w 5760"/>
                <a:gd name="T53" fmla="*/ 753 h 1060"/>
                <a:gd name="T54" fmla="*/ 0 w 5760"/>
                <a:gd name="T55" fmla="*/ 753 h 10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760" h="1060">
                  <a:moveTo>
                    <a:pt x="0" y="753"/>
                  </a:moveTo>
                  <a:lnTo>
                    <a:pt x="0" y="1059"/>
                  </a:lnTo>
                  <a:lnTo>
                    <a:pt x="5759" y="1059"/>
                  </a:lnTo>
                  <a:lnTo>
                    <a:pt x="5759" y="0"/>
                  </a:lnTo>
                  <a:lnTo>
                    <a:pt x="5430" y="0"/>
                  </a:lnTo>
                  <a:lnTo>
                    <a:pt x="5298" y="84"/>
                  </a:lnTo>
                  <a:lnTo>
                    <a:pt x="5136" y="159"/>
                  </a:lnTo>
                  <a:lnTo>
                    <a:pt x="4968" y="222"/>
                  </a:lnTo>
                  <a:lnTo>
                    <a:pt x="4812" y="267"/>
                  </a:lnTo>
                  <a:lnTo>
                    <a:pt x="4626" y="324"/>
                  </a:lnTo>
                  <a:lnTo>
                    <a:pt x="4440" y="366"/>
                  </a:lnTo>
                  <a:lnTo>
                    <a:pt x="4230" y="414"/>
                  </a:lnTo>
                  <a:lnTo>
                    <a:pt x="3939" y="468"/>
                  </a:lnTo>
                  <a:lnTo>
                    <a:pt x="3711" y="504"/>
                  </a:lnTo>
                  <a:lnTo>
                    <a:pt x="3441" y="543"/>
                  </a:lnTo>
                  <a:lnTo>
                    <a:pt x="3189" y="579"/>
                  </a:lnTo>
                  <a:lnTo>
                    <a:pt x="2925" y="606"/>
                  </a:lnTo>
                  <a:lnTo>
                    <a:pt x="2679" y="633"/>
                  </a:lnTo>
                  <a:lnTo>
                    <a:pt x="2418" y="654"/>
                  </a:lnTo>
                  <a:lnTo>
                    <a:pt x="2142" y="675"/>
                  </a:lnTo>
                  <a:lnTo>
                    <a:pt x="1896" y="693"/>
                  </a:lnTo>
                  <a:lnTo>
                    <a:pt x="1647" y="708"/>
                  </a:lnTo>
                  <a:lnTo>
                    <a:pt x="1404" y="720"/>
                  </a:lnTo>
                  <a:lnTo>
                    <a:pt x="1170" y="732"/>
                  </a:lnTo>
                  <a:lnTo>
                    <a:pt x="906" y="738"/>
                  </a:lnTo>
                  <a:lnTo>
                    <a:pt x="534" y="747"/>
                  </a:lnTo>
                  <a:lnTo>
                    <a:pt x="201" y="753"/>
                  </a:lnTo>
                  <a:lnTo>
                    <a:pt x="0" y="753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0"/>
            <p:cNvSpPr/>
            <p:nvPr/>
          </p:nvSpPr>
          <p:spPr bwMode="white">
            <a:xfrm>
              <a:off x="0" y="-13"/>
              <a:ext cx="5284" cy="673"/>
            </a:xfrm>
            <a:custGeom>
              <a:avLst/>
              <a:gdLst>
                <a:gd name="T0" fmla="*/ 0 w 5284"/>
                <a:gd name="T1" fmla="*/ 366 h 673"/>
                <a:gd name="T2" fmla="*/ 0 w 5284"/>
                <a:gd name="T3" fmla="*/ 672 h 673"/>
                <a:gd name="T4" fmla="*/ 303 w 5284"/>
                <a:gd name="T5" fmla="*/ 672 h 673"/>
                <a:gd name="T6" fmla="*/ 723 w 5284"/>
                <a:gd name="T7" fmla="*/ 663 h 673"/>
                <a:gd name="T8" fmla="*/ 1020 w 5284"/>
                <a:gd name="T9" fmla="*/ 654 h 673"/>
                <a:gd name="T10" fmla="*/ 1302 w 5284"/>
                <a:gd name="T11" fmla="*/ 642 h 673"/>
                <a:gd name="T12" fmla="*/ 1554 w 5284"/>
                <a:gd name="T13" fmla="*/ 630 h 673"/>
                <a:gd name="T14" fmla="*/ 1779 w 5284"/>
                <a:gd name="T15" fmla="*/ 615 h 673"/>
                <a:gd name="T16" fmla="*/ 1962 w 5284"/>
                <a:gd name="T17" fmla="*/ 606 h 673"/>
                <a:gd name="T18" fmla="*/ 2193 w 5284"/>
                <a:gd name="T19" fmla="*/ 588 h 673"/>
                <a:gd name="T20" fmla="*/ 2448 w 5284"/>
                <a:gd name="T21" fmla="*/ 570 h 673"/>
                <a:gd name="T22" fmla="*/ 2700 w 5284"/>
                <a:gd name="T23" fmla="*/ 546 h 673"/>
                <a:gd name="T24" fmla="*/ 2904 w 5284"/>
                <a:gd name="T25" fmla="*/ 528 h 673"/>
                <a:gd name="T26" fmla="*/ 3138 w 5284"/>
                <a:gd name="T27" fmla="*/ 498 h 673"/>
                <a:gd name="T28" fmla="*/ 3324 w 5284"/>
                <a:gd name="T29" fmla="*/ 474 h 673"/>
                <a:gd name="T30" fmla="*/ 3534 w 5284"/>
                <a:gd name="T31" fmla="*/ 447 h 673"/>
                <a:gd name="T32" fmla="*/ 3735 w 5284"/>
                <a:gd name="T33" fmla="*/ 420 h 673"/>
                <a:gd name="T34" fmla="*/ 3933 w 5284"/>
                <a:gd name="T35" fmla="*/ 384 h 673"/>
                <a:gd name="T36" fmla="*/ 4116 w 5284"/>
                <a:gd name="T37" fmla="*/ 351 h 673"/>
                <a:gd name="T38" fmla="*/ 4266 w 5284"/>
                <a:gd name="T39" fmla="*/ 318 h 673"/>
                <a:gd name="T40" fmla="*/ 4446 w 5284"/>
                <a:gd name="T41" fmla="*/ 279 h 673"/>
                <a:gd name="T42" fmla="*/ 4620 w 5284"/>
                <a:gd name="T43" fmla="*/ 237 h 673"/>
                <a:gd name="T44" fmla="*/ 4779 w 5284"/>
                <a:gd name="T45" fmla="*/ 192 h 673"/>
                <a:gd name="T46" fmla="*/ 4920 w 5284"/>
                <a:gd name="T47" fmla="*/ 147 h 673"/>
                <a:gd name="T48" fmla="*/ 5085 w 5284"/>
                <a:gd name="T49" fmla="*/ 90 h 673"/>
                <a:gd name="T50" fmla="*/ 5193 w 5284"/>
                <a:gd name="T51" fmla="*/ 42 h 673"/>
                <a:gd name="T52" fmla="*/ 5283 w 5284"/>
                <a:gd name="T53" fmla="*/ 0 h 673"/>
                <a:gd name="T54" fmla="*/ 3201 w 5284"/>
                <a:gd name="T55" fmla="*/ 0 h 673"/>
                <a:gd name="T56" fmla="*/ 2982 w 5284"/>
                <a:gd name="T57" fmla="*/ 57 h 673"/>
                <a:gd name="T58" fmla="*/ 2775 w 5284"/>
                <a:gd name="T59" fmla="*/ 108 h 673"/>
                <a:gd name="T60" fmla="*/ 2562 w 5284"/>
                <a:gd name="T61" fmla="*/ 150 h 673"/>
                <a:gd name="T62" fmla="*/ 2397 w 5284"/>
                <a:gd name="T63" fmla="*/ 183 h 673"/>
                <a:gd name="T64" fmla="*/ 2205 w 5284"/>
                <a:gd name="T65" fmla="*/ 213 h 673"/>
                <a:gd name="T66" fmla="*/ 2001 w 5284"/>
                <a:gd name="T67" fmla="*/ 243 h 673"/>
                <a:gd name="T68" fmla="*/ 1776 w 5284"/>
                <a:gd name="T69" fmla="*/ 273 h 673"/>
                <a:gd name="T70" fmla="*/ 1536 w 5284"/>
                <a:gd name="T71" fmla="*/ 297 h 673"/>
                <a:gd name="T72" fmla="*/ 1344 w 5284"/>
                <a:gd name="T73" fmla="*/ 312 h 673"/>
                <a:gd name="T74" fmla="*/ 1134 w 5284"/>
                <a:gd name="T75" fmla="*/ 330 h 673"/>
                <a:gd name="T76" fmla="*/ 921 w 5284"/>
                <a:gd name="T77" fmla="*/ 342 h 673"/>
                <a:gd name="T78" fmla="*/ 696 w 5284"/>
                <a:gd name="T79" fmla="*/ 354 h 673"/>
                <a:gd name="T80" fmla="*/ 501 w 5284"/>
                <a:gd name="T81" fmla="*/ 360 h 673"/>
                <a:gd name="T82" fmla="*/ 279 w 5284"/>
                <a:gd name="T83" fmla="*/ 366 h 673"/>
                <a:gd name="T84" fmla="*/ 99 w 5284"/>
                <a:gd name="T85" fmla="*/ 369 h 673"/>
                <a:gd name="T86" fmla="*/ 0 w 5284"/>
                <a:gd name="T87" fmla="*/ 366 h 6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284" h="673">
                  <a:moveTo>
                    <a:pt x="0" y="366"/>
                  </a:moveTo>
                  <a:lnTo>
                    <a:pt x="0" y="672"/>
                  </a:lnTo>
                  <a:lnTo>
                    <a:pt x="303" y="672"/>
                  </a:lnTo>
                  <a:lnTo>
                    <a:pt x="723" y="663"/>
                  </a:lnTo>
                  <a:lnTo>
                    <a:pt x="1020" y="654"/>
                  </a:lnTo>
                  <a:lnTo>
                    <a:pt x="1302" y="642"/>
                  </a:lnTo>
                  <a:lnTo>
                    <a:pt x="1554" y="630"/>
                  </a:lnTo>
                  <a:lnTo>
                    <a:pt x="1779" y="615"/>
                  </a:lnTo>
                  <a:lnTo>
                    <a:pt x="1962" y="606"/>
                  </a:lnTo>
                  <a:lnTo>
                    <a:pt x="2193" y="588"/>
                  </a:lnTo>
                  <a:lnTo>
                    <a:pt x="2448" y="570"/>
                  </a:lnTo>
                  <a:lnTo>
                    <a:pt x="2700" y="546"/>
                  </a:lnTo>
                  <a:lnTo>
                    <a:pt x="2904" y="528"/>
                  </a:lnTo>
                  <a:lnTo>
                    <a:pt x="3138" y="498"/>
                  </a:lnTo>
                  <a:lnTo>
                    <a:pt x="3324" y="474"/>
                  </a:lnTo>
                  <a:lnTo>
                    <a:pt x="3534" y="447"/>
                  </a:lnTo>
                  <a:lnTo>
                    <a:pt x="3735" y="420"/>
                  </a:lnTo>
                  <a:lnTo>
                    <a:pt x="3933" y="384"/>
                  </a:lnTo>
                  <a:lnTo>
                    <a:pt x="4116" y="351"/>
                  </a:lnTo>
                  <a:lnTo>
                    <a:pt x="4266" y="318"/>
                  </a:lnTo>
                  <a:lnTo>
                    <a:pt x="4446" y="279"/>
                  </a:lnTo>
                  <a:lnTo>
                    <a:pt x="4620" y="237"/>
                  </a:lnTo>
                  <a:lnTo>
                    <a:pt x="4779" y="192"/>
                  </a:lnTo>
                  <a:lnTo>
                    <a:pt x="4920" y="147"/>
                  </a:lnTo>
                  <a:lnTo>
                    <a:pt x="5085" y="90"/>
                  </a:lnTo>
                  <a:lnTo>
                    <a:pt x="5193" y="42"/>
                  </a:lnTo>
                  <a:lnTo>
                    <a:pt x="5283" y="0"/>
                  </a:lnTo>
                  <a:lnTo>
                    <a:pt x="3201" y="0"/>
                  </a:lnTo>
                  <a:lnTo>
                    <a:pt x="2982" y="57"/>
                  </a:lnTo>
                  <a:lnTo>
                    <a:pt x="2775" y="108"/>
                  </a:lnTo>
                  <a:lnTo>
                    <a:pt x="2562" y="150"/>
                  </a:lnTo>
                  <a:lnTo>
                    <a:pt x="2397" y="183"/>
                  </a:lnTo>
                  <a:lnTo>
                    <a:pt x="2205" y="213"/>
                  </a:lnTo>
                  <a:lnTo>
                    <a:pt x="2001" y="243"/>
                  </a:lnTo>
                  <a:lnTo>
                    <a:pt x="1776" y="273"/>
                  </a:lnTo>
                  <a:lnTo>
                    <a:pt x="1536" y="297"/>
                  </a:lnTo>
                  <a:lnTo>
                    <a:pt x="1344" y="312"/>
                  </a:lnTo>
                  <a:lnTo>
                    <a:pt x="1134" y="330"/>
                  </a:lnTo>
                  <a:lnTo>
                    <a:pt x="921" y="342"/>
                  </a:lnTo>
                  <a:lnTo>
                    <a:pt x="696" y="354"/>
                  </a:lnTo>
                  <a:lnTo>
                    <a:pt x="501" y="360"/>
                  </a:lnTo>
                  <a:lnTo>
                    <a:pt x="279" y="366"/>
                  </a:lnTo>
                  <a:lnTo>
                    <a:pt x="99" y="369"/>
                  </a:lnTo>
                  <a:lnTo>
                    <a:pt x="0" y="366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white">
            <a:xfrm>
              <a:off x="0" y="-13"/>
              <a:ext cx="2884" cy="286"/>
            </a:xfrm>
            <a:custGeom>
              <a:avLst/>
              <a:gdLst>
                <a:gd name="T0" fmla="*/ 0 w 2884"/>
                <a:gd name="T1" fmla="*/ 0 h 286"/>
                <a:gd name="T2" fmla="*/ 0 w 2884"/>
                <a:gd name="T3" fmla="*/ 285 h 286"/>
                <a:gd name="T4" fmla="*/ 192 w 2884"/>
                <a:gd name="T5" fmla="*/ 285 h 286"/>
                <a:gd name="T6" fmla="*/ 384 w 2884"/>
                <a:gd name="T7" fmla="*/ 282 h 286"/>
                <a:gd name="T8" fmla="*/ 579 w 2884"/>
                <a:gd name="T9" fmla="*/ 276 h 286"/>
                <a:gd name="T10" fmla="*/ 789 w 2884"/>
                <a:gd name="T11" fmla="*/ 267 h 286"/>
                <a:gd name="T12" fmla="*/ 999 w 2884"/>
                <a:gd name="T13" fmla="*/ 258 h 286"/>
                <a:gd name="T14" fmla="*/ 1161 w 2884"/>
                <a:gd name="T15" fmla="*/ 246 h 286"/>
                <a:gd name="T16" fmla="*/ 1302 w 2884"/>
                <a:gd name="T17" fmla="*/ 234 h 286"/>
                <a:gd name="T18" fmla="*/ 1458 w 2884"/>
                <a:gd name="T19" fmla="*/ 222 h 286"/>
                <a:gd name="T20" fmla="*/ 1665 w 2884"/>
                <a:gd name="T21" fmla="*/ 201 h 286"/>
                <a:gd name="T22" fmla="*/ 1992 w 2884"/>
                <a:gd name="T23" fmla="*/ 159 h 286"/>
                <a:gd name="T24" fmla="*/ 2301 w 2884"/>
                <a:gd name="T25" fmla="*/ 117 h 286"/>
                <a:gd name="T26" fmla="*/ 2604 w 2884"/>
                <a:gd name="T27" fmla="*/ 60 h 286"/>
                <a:gd name="T28" fmla="*/ 2883 w 2884"/>
                <a:gd name="T29" fmla="*/ 0 h 286"/>
                <a:gd name="T30" fmla="*/ 0 w 2884"/>
                <a:gd name="T31" fmla="*/ 0 h 2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4" h="286">
                  <a:moveTo>
                    <a:pt x="0" y="0"/>
                  </a:moveTo>
                  <a:lnTo>
                    <a:pt x="0" y="285"/>
                  </a:lnTo>
                  <a:lnTo>
                    <a:pt x="192" y="285"/>
                  </a:lnTo>
                  <a:lnTo>
                    <a:pt x="384" y="282"/>
                  </a:lnTo>
                  <a:lnTo>
                    <a:pt x="579" y="276"/>
                  </a:lnTo>
                  <a:lnTo>
                    <a:pt x="789" y="267"/>
                  </a:lnTo>
                  <a:lnTo>
                    <a:pt x="999" y="258"/>
                  </a:lnTo>
                  <a:lnTo>
                    <a:pt x="1161" y="246"/>
                  </a:lnTo>
                  <a:lnTo>
                    <a:pt x="1302" y="234"/>
                  </a:lnTo>
                  <a:lnTo>
                    <a:pt x="1458" y="222"/>
                  </a:lnTo>
                  <a:lnTo>
                    <a:pt x="1665" y="201"/>
                  </a:lnTo>
                  <a:lnTo>
                    <a:pt x="1992" y="159"/>
                  </a:lnTo>
                  <a:lnTo>
                    <a:pt x="2301" y="117"/>
                  </a:lnTo>
                  <a:lnTo>
                    <a:pt x="2604" y="60"/>
                  </a:lnTo>
                  <a:lnTo>
                    <a:pt x="288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6F67A-6746-4A0A-B159-F76D629181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F9C06-6290-4A89-B9F0-A896A37177E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045E3-5E53-47B7-A732-EAB5797858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D8C93-3A20-4D67-AEC7-F35CC9AE4F5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E54DD-5609-4967-9764-C398BB14A7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FFA85-0262-418E-B7A1-A0EC223816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1B5AD-889C-4938-A26E-39E5E82247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505C1-ADD2-4433-81DF-F6E936647A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279D7-CE22-42A8-A7BA-0EB0C931EF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D1E01-CF53-446E-9AF6-18C04324F2D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C8B4C-F708-4FF2-A082-758BBEEAAEE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-9525" y="-20638"/>
            <a:ext cx="9153525" cy="6878638"/>
            <a:chOff x="-6" y="-13"/>
            <a:chExt cx="5766" cy="4333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invGray">
            <a:xfrm>
              <a:off x="5549" y="0"/>
              <a:ext cx="211" cy="43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3" name="Freeform 4"/>
            <p:cNvSpPr/>
            <p:nvPr/>
          </p:nvSpPr>
          <p:spPr bwMode="white">
            <a:xfrm>
              <a:off x="-6" y="2828"/>
              <a:ext cx="3625" cy="1492"/>
            </a:xfrm>
            <a:custGeom>
              <a:avLst/>
              <a:gdLst>
                <a:gd name="T0" fmla="*/ 0 w 3625"/>
                <a:gd name="T1" fmla="*/ 1491 h 1492"/>
                <a:gd name="T2" fmla="*/ 0 w 3625"/>
                <a:gd name="T3" fmla="*/ 0 h 1492"/>
                <a:gd name="T4" fmla="*/ 171 w 3625"/>
                <a:gd name="T5" fmla="*/ 3 h 1492"/>
                <a:gd name="T6" fmla="*/ 355 w 3625"/>
                <a:gd name="T7" fmla="*/ 9 h 1492"/>
                <a:gd name="T8" fmla="*/ 499 w 3625"/>
                <a:gd name="T9" fmla="*/ 21 h 1492"/>
                <a:gd name="T10" fmla="*/ 650 w 3625"/>
                <a:gd name="T11" fmla="*/ 36 h 1492"/>
                <a:gd name="T12" fmla="*/ 809 w 3625"/>
                <a:gd name="T13" fmla="*/ 54 h 1492"/>
                <a:gd name="T14" fmla="*/ 957 w 3625"/>
                <a:gd name="T15" fmla="*/ 78 h 1492"/>
                <a:gd name="T16" fmla="*/ 1119 w 3625"/>
                <a:gd name="T17" fmla="*/ 105 h 1492"/>
                <a:gd name="T18" fmla="*/ 1261 w 3625"/>
                <a:gd name="T19" fmla="*/ 133 h 1492"/>
                <a:gd name="T20" fmla="*/ 1441 w 3625"/>
                <a:gd name="T21" fmla="*/ 175 h 1492"/>
                <a:gd name="T22" fmla="*/ 1598 w 3625"/>
                <a:gd name="T23" fmla="*/ 217 h 1492"/>
                <a:gd name="T24" fmla="*/ 1763 w 3625"/>
                <a:gd name="T25" fmla="*/ 269 h 1492"/>
                <a:gd name="T26" fmla="*/ 1887 w 3625"/>
                <a:gd name="T27" fmla="*/ 308 h 1492"/>
                <a:gd name="T28" fmla="*/ 2085 w 3625"/>
                <a:gd name="T29" fmla="*/ 384 h 1492"/>
                <a:gd name="T30" fmla="*/ 2230 w 3625"/>
                <a:gd name="T31" fmla="*/ 444 h 1492"/>
                <a:gd name="T32" fmla="*/ 2456 w 3625"/>
                <a:gd name="T33" fmla="*/ 547 h 1492"/>
                <a:gd name="T34" fmla="*/ 2666 w 3625"/>
                <a:gd name="T35" fmla="*/ 662 h 1492"/>
                <a:gd name="T36" fmla="*/ 2859 w 3625"/>
                <a:gd name="T37" fmla="*/ 786 h 1492"/>
                <a:gd name="T38" fmla="*/ 3046 w 3625"/>
                <a:gd name="T39" fmla="*/ 920 h 1492"/>
                <a:gd name="T40" fmla="*/ 3193 w 3625"/>
                <a:gd name="T41" fmla="*/ 1038 h 1492"/>
                <a:gd name="T42" fmla="*/ 3332 w 3625"/>
                <a:gd name="T43" fmla="*/ 1168 h 1492"/>
                <a:gd name="T44" fmla="*/ 3440 w 3625"/>
                <a:gd name="T45" fmla="*/ 1280 h 1492"/>
                <a:gd name="T46" fmla="*/ 3524 w 3625"/>
                <a:gd name="T47" fmla="*/ 1380 h 1492"/>
                <a:gd name="T48" fmla="*/ 3624 w 3625"/>
                <a:gd name="T49" fmla="*/ 1491 h 1492"/>
                <a:gd name="T50" fmla="*/ 3608 w 3625"/>
                <a:gd name="T51" fmla="*/ 1491 h 1492"/>
                <a:gd name="T52" fmla="*/ 0 w 3625"/>
                <a:gd name="T53" fmla="*/ 1491 h 14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625" h="1492">
                  <a:moveTo>
                    <a:pt x="0" y="1491"/>
                  </a:moveTo>
                  <a:lnTo>
                    <a:pt x="0" y="0"/>
                  </a:lnTo>
                  <a:lnTo>
                    <a:pt x="171" y="3"/>
                  </a:lnTo>
                  <a:lnTo>
                    <a:pt x="355" y="9"/>
                  </a:lnTo>
                  <a:lnTo>
                    <a:pt x="499" y="21"/>
                  </a:lnTo>
                  <a:lnTo>
                    <a:pt x="650" y="36"/>
                  </a:lnTo>
                  <a:lnTo>
                    <a:pt x="809" y="54"/>
                  </a:lnTo>
                  <a:lnTo>
                    <a:pt x="957" y="78"/>
                  </a:lnTo>
                  <a:lnTo>
                    <a:pt x="1119" y="105"/>
                  </a:lnTo>
                  <a:lnTo>
                    <a:pt x="1261" y="133"/>
                  </a:lnTo>
                  <a:lnTo>
                    <a:pt x="1441" y="175"/>
                  </a:lnTo>
                  <a:lnTo>
                    <a:pt x="1598" y="217"/>
                  </a:lnTo>
                  <a:lnTo>
                    <a:pt x="1763" y="269"/>
                  </a:lnTo>
                  <a:lnTo>
                    <a:pt x="1887" y="308"/>
                  </a:lnTo>
                  <a:lnTo>
                    <a:pt x="2085" y="384"/>
                  </a:lnTo>
                  <a:lnTo>
                    <a:pt x="2230" y="444"/>
                  </a:lnTo>
                  <a:lnTo>
                    <a:pt x="2456" y="547"/>
                  </a:lnTo>
                  <a:lnTo>
                    <a:pt x="2666" y="662"/>
                  </a:lnTo>
                  <a:lnTo>
                    <a:pt x="2859" y="786"/>
                  </a:lnTo>
                  <a:lnTo>
                    <a:pt x="3046" y="920"/>
                  </a:lnTo>
                  <a:lnTo>
                    <a:pt x="3193" y="1038"/>
                  </a:lnTo>
                  <a:lnTo>
                    <a:pt x="3332" y="1168"/>
                  </a:lnTo>
                  <a:lnTo>
                    <a:pt x="3440" y="1280"/>
                  </a:lnTo>
                  <a:lnTo>
                    <a:pt x="3524" y="1380"/>
                  </a:lnTo>
                  <a:lnTo>
                    <a:pt x="3624" y="1491"/>
                  </a:lnTo>
                  <a:lnTo>
                    <a:pt x="3608" y="1491"/>
                  </a:lnTo>
                  <a:lnTo>
                    <a:pt x="0" y="1491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Freeform 5"/>
            <p:cNvSpPr/>
            <p:nvPr/>
          </p:nvSpPr>
          <p:spPr bwMode="white">
            <a:xfrm>
              <a:off x="0" y="2405"/>
              <a:ext cx="5143" cy="1902"/>
            </a:xfrm>
            <a:custGeom>
              <a:avLst/>
              <a:gdLst>
                <a:gd name="T0" fmla="*/ 2718 w 5143"/>
                <a:gd name="T1" fmla="*/ 405 h 1902"/>
                <a:gd name="T2" fmla="*/ 2466 w 5143"/>
                <a:gd name="T3" fmla="*/ 333 h 1902"/>
                <a:gd name="T4" fmla="*/ 2202 w 5143"/>
                <a:gd name="T5" fmla="*/ 261 h 1902"/>
                <a:gd name="T6" fmla="*/ 1929 w 5143"/>
                <a:gd name="T7" fmla="*/ 198 h 1902"/>
                <a:gd name="T8" fmla="*/ 1695 w 5143"/>
                <a:gd name="T9" fmla="*/ 153 h 1902"/>
                <a:gd name="T10" fmla="*/ 1434 w 5143"/>
                <a:gd name="T11" fmla="*/ 111 h 1902"/>
                <a:gd name="T12" fmla="*/ 1188 w 5143"/>
                <a:gd name="T13" fmla="*/ 75 h 1902"/>
                <a:gd name="T14" fmla="*/ 957 w 5143"/>
                <a:gd name="T15" fmla="*/ 48 h 1902"/>
                <a:gd name="T16" fmla="*/ 747 w 5143"/>
                <a:gd name="T17" fmla="*/ 30 h 1902"/>
                <a:gd name="T18" fmla="*/ 501 w 5143"/>
                <a:gd name="T19" fmla="*/ 15 h 1902"/>
                <a:gd name="T20" fmla="*/ 246 w 5143"/>
                <a:gd name="T21" fmla="*/ 3 h 1902"/>
                <a:gd name="T22" fmla="*/ 0 w 5143"/>
                <a:gd name="T23" fmla="*/ 0 h 1902"/>
                <a:gd name="T24" fmla="*/ 0 w 5143"/>
                <a:gd name="T25" fmla="*/ 275 h 1902"/>
                <a:gd name="T26" fmla="*/ 0 w 5143"/>
                <a:gd name="T27" fmla="*/ 345 h 1902"/>
                <a:gd name="T28" fmla="*/ 0 w 5143"/>
                <a:gd name="T29" fmla="*/ 275 h 1902"/>
                <a:gd name="T30" fmla="*/ 0 w 5143"/>
                <a:gd name="T31" fmla="*/ 342 h 1902"/>
                <a:gd name="T32" fmla="*/ 339 w 5143"/>
                <a:gd name="T33" fmla="*/ 351 h 1902"/>
                <a:gd name="T34" fmla="*/ 606 w 5143"/>
                <a:gd name="T35" fmla="*/ 372 h 1902"/>
                <a:gd name="T36" fmla="*/ 852 w 5143"/>
                <a:gd name="T37" fmla="*/ 399 h 1902"/>
                <a:gd name="T38" fmla="*/ 1068 w 5143"/>
                <a:gd name="T39" fmla="*/ 435 h 1902"/>
                <a:gd name="T40" fmla="*/ 1275 w 5143"/>
                <a:gd name="T41" fmla="*/ 474 h 1902"/>
                <a:gd name="T42" fmla="*/ 1545 w 5143"/>
                <a:gd name="T43" fmla="*/ 540 h 1902"/>
                <a:gd name="T44" fmla="*/ 1761 w 5143"/>
                <a:gd name="T45" fmla="*/ 603 h 1902"/>
                <a:gd name="T46" fmla="*/ 1971 w 5143"/>
                <a:gd name="T47" fmla="*/ 678 h 1902"/>
                <a:gd name="T48" fmla="*/ 2166 w 5143"/>
                <a:gd name="T49" fmla="*/ 747 h 1902"/>
                <a:gd name="T50" fmla="*/ 2397 w 5143"/>
                <a:gd name="T51" fmla="*/ 852 h 1902"/>
                <a:gd name="T52" fmla="*/ 2613 w 5143"/>
                <a:gd name="T53" fmla="*/ 960 h 1902"/>
                <a:gd name="T54" fmla="*/ 2832 w 5143"/>
                <a:gd name="T55" fmla="*/ 1095 h 1902"/>
                <a:gd name="T56" fmla="*/ 3012 w 5143"/>
                <a:gd name="T57" fmla="*/ 1212 h 1902"/>
                <a:gd name="T58" fmla="*/ 3186 w 5143"/>
                <a:gd name="T59" fmla="*/ 1347 h 1902"/>
                <a:gd name="T60" fmla="*/ 3351 w 5143"/>
                <a:gd name="T61" fmla="*/ 1497 h 1902"/>
                <a:gd name="T62" fmla="*/ 3480 w 5143"/>
                <a:gd name="T63" fmla="*/ 1629 h 1902"/>
                <a:gd name="T64" fmla="*/ 3612 w 5143"/>
                <a:gd name="T65" fmla="*/ 1785 h 1902"/>
                <a:gd name="T66" fmla="*/ 3699 w 5143"/>
                <a:gd name="T67" fmla="*/ 1901 h 1902"/>
                <a:gd name="T68" fmla="*/ 5142 w 5143"/>
                <a:gd name="T69" fmla="*/ 1901 h 1902"/>
                <a:gd name="T70" fmla="*/ 5076 w 5143"/>
                <a:gd name="T71" fmla="*/ 1827 h 1902"/>
                <a:gd name="T72" fmla="*/ 4968 w 5143"/>
                <a:gd name="T73" fmla="*/ 1707 h 1902"/>
                <a:gd name="T74" fmla="*/ 4797 w 5143"/>
                <a:gd name="T75" fmla="*/ 1539 h 1902"/>
                <a:gd name="T76" fmla="*/ 4617 w 5143"/>
                <a:gd name="T77" fmla="*/ 1383 h 1902"/>
                <a:gd name="T78" fmla="*/ 4410 w 5143"/>
                <a:gd name="T79" fmla="*/ 1221 h 1902"/>
                <a:gd name="T80" fmla="*/ 4185 w 5143"/>
                <a:gd name="T81" fmla="*/ 1071 h 1902"/>
                <a:gd name="T82" fmla="*/ 3960 w 5143"/>
                <a:gd name="T83" fmla="*/ 939 h 1902"/>
                <a:gd name="T84" fmla="*/ 3708 w 5143"/>
                <a:gd name="T85" fmla="*/ 801 h 1902"/>
                <a:gd name="T86" fmla="*/ 3492 w 5143"/>
                <a:gd name="T87" fmla="*/ 702 h 1902"/>
                <a:gd name="T88" fmla="*/ 3231 w 5143"/>
                <a:gd name="T89" fmla="*/ 588 h 1902"/>
                <a:gd name="T90" fmla="*/ 2964 w 5143"/>
                <a:gd name="T91" fmla="*/ 489 h 1902"/>
                <a:gd name="T92" fmla="*/ 2718 w 5143"/>
                <a:gd name="T93" fmla="*/ 405 h 190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143" h="1902">
                  <a:moveTo>
                    <a:pt x="2718" y="405"/>
                  </a:moveTo>
                  <a:lnTo>
                    <a:pt x="2466" y="333"/>
                  </a:lnTo>
                  <a:lnTo>
                    <a:pt x="2202" y="261"/>
                  </a:lnTo>
                  <a:lnTo>
                    <a:pt x="1929" y="198"/>
                  </a:lnTo>
                  <a:lnTo>
                    <a:pt x="1695" y="153"/>
                  </a:lnTo>
                  <a:lnTo>
                    <a:pt x="1434" y="111"/>
                  </a:lnTo>
                  <a:lnTo>
                    <a:pt x="1188" y="75"/>
                  </a:lnTo>
                  <a:lnTo>
                    <a:pt x="957" y="48"/>
                  </a:lnTo>
                  <a:lnTo>
                    <a:pt x="747" y="30"/>
                  </a:lnTo>
                  <a:lnTo>
                    <a:pt x="501" y="15"/>
                  </a:lnTo>
                  <a:lnTo>
                    <a:pt x="246" y="3"/>
                  </a:lnTo>
                  <a:lnTo>
                    <a:pt x="0" y="0"/>
                  </a:lnTo>
                  <a:lnTo>
                    <a:pt x="0" y="275"/>
                  </a:lnTo>
                  <a:lnTo>
                    <a:pt x="0" y="345"/>
                  </a:lnTo>
                  <a:lnTo>
                    <a:pt x="0" y="275"/>
                  </a:lnTo>
                  <a:lnTo>
                    <a:pt x="0" y="342"/>
                  </a:lnTo>
                  <a:lnTo>
                    <a:pt x="339" y="351"/>
                  </a:lnTo>
                  <a:lnTo>
                    <a:pt x="606" y="372"/>
                  </a:lnTo>
                  <a:lnTo>
                    <a:pt x="852" y="399"/>
                  </a:lnTo>
                  <a:lnTo>
                    <a:pt x="1068" y="435"/>
                  </a:lnTo>
                  <a:lnTo>
                    <a:pt x="1275" y="474"/>
                  </a:lnTo>
                  <a:lnTo>
                    <a:pt x="1545" y="540"/>
                  </a:lnTo>
                  <a:lnTo>
                    <a:pt x="1761" y="603"/>
                  </a:lnTo>
                  <a:lnTo>
                    <a:pt x="1971" y="678"/>
                  </a:lnTo>
                  <a:lnTo>
                    <a:pt x="2166" y="747"/>
                  </a:lnTo>
                  <a:lnTo>
                    <a:pt x="2397" y="852"/>
                  </a:lnTo>
                  <a:lnTo>
                    <a:pt x="2613" y="960"/>
                  </a:lnTo>
                  <a:lnTo>
                    <a:pt x="2832" y="1095"/>
                  </a:lnTo>
                  <a:lnTo>
                    <a:pt x="3012" y="1212"/>
                  </a:lnTo>
                  <a:lnTo>
                    <a:pt x="3186" y="1347"/>
                  </a:lnTo>
                  <a:lnTo>
                    <a:pt x="3351" y="1497"/>
                  </a:lnTo>
                  <a:lnTo>
                    <a:pt x="3480" y="1629"/>
                  </a:lnTo>
                  <a:lnTo>
                    <a:pt x="3612" y="1785"/>
                  </a:lnTo>
                  <a:lnTo>
                    <a:pt x="3699" y="1901"/>
                  </a:lnTo>
                  <a:lnTo>
                    <a:pt x="5142" y="1901"/>
                  </a:lnTo>
                  <a:lnTo>
                    <a:pt x="5076" y="1827"/>
                  </a:lnTo>
                  <a:lnTo>
                    <a:pt x="4968" y="1707"/>
                  </a:lnTo>
                  <a:lnTo>
                    <a:pt x="4797" y="1539"/>
                  </a:lnTo>
                  <a:lnTo>
                    <a:pt x="4617" y="1383"/>
                  </a:lnTo>
                  <a:lnTo>
                    <a:pt x="4410" y="1221"/>
                  </a:lnTo>
                  <a:lnTo>
                    <a:pt x="4185" y="1071"/>
                  </a:lnTo>
                  <a:lnTo>
                    <a:pt x="3960" y="939"/>
                  </a:lnTo>
                  <a:lnTo>
                    <a:pt x="3708" y="801"/>
                  </a:lnTo>
                  <a:lnTo>
                    <a:pt x="3492" y="702"/>
                  </a:lnTo>
                  <a:lnTo>
                    <a:pt x="3231" y="588"/>
                  </a:lnTo>
                  <a:lnTo>
                    <a:pt x="2964" y="489"/>
                  </a:lnTo>
                  <a:lnTo>
                    <a:pt x="2718" y="405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6"/>
            <p:cNvSpPr/>
            <p:nvPr/>
          </p:nvSpPr>
          <p:spPr bwMode="white">
            <a:xfrm>
              <a:off x="0" y="1982"/>
              <a:ext cx="5760" cy="2325"/>
            </a:xfrm>
            <a:custGeom>
              <a:avLst/>
              <a:gdLst>
                <a:gd name="T0" fmla="*/ 0 w 5760"/>
                <a:gd name="T1" fmla="*/ 0 h 2325"/>
                <a:gd name="T2" fmla="*/ 0 w 5760"/>
                <a:gd name="T3" fmla="*/ 339 h 2325"/>
                <a:gd name="T4" fmla="*/ 558 w 5760"/>
                <a:gd name="T5" fmla="*/ 357 h 2325"/>
                <a:gd name="T6" fmla="*/ 807 w 5760"/>
                <a:gd name="T7" fmla="*/ 375 h 2325"/>
                <a:gd name="T8" fmla="*/ 1056 w 5760"/>
                <a:gd name="T9" fmla="*/ 399 h 2325"/>
                <a:gd name="T10" fmla="*/ 1272 w 5760"/>
                <a:gd name="T11" fmla="*/ 426 h 2325"/>
                <a:gd name="T12" fmla="*/ 1539 w 5760"/>
                <a:gd name="T13" fmla="*/ 465 h 2325"/>
                <a:gd name="T14" fmla="*/ 1791 w 5760"/>
                <a:gd name="T15" fmla="*/ 510 h 2325"/>
                <a:gd name="T16" fmla="*/ 2076 w 5760"/>
                <a:gd name="T17" fmla="*/ 570 h 2325"/>
                <a:gd name="T18" fmla="*/ 2334 w 5760"/>
                <a:gd name="T19" fmla="*/ 630 h 2325"/>
                <a:gd name="T20" fmla="*/ 2544 w 5760"/>
                <a:gd name="T21" fmla="*/ 687 h 2325"/>
                <a:gd name="T22" fmla="*/ 2775 w 5760"/>
                <a:gd name="T23" fmla="*/ 759 h 2325"/>
                <a:gd name="T24" fmla="*/ 3003 w 5760"/>
                <a:gd name="T25" fmla="*/ 837 h 2325"/>
                <a:gd name="T26" fmla="*/ 3231 w 5760"/>
                <a:gd name="T27" fmla="*/ 924 h 2325"/>
                <a:gd name="T28" fmla="*/ 3438 w 5760"/>
                <a:gd name="T29" fmla="*/ 1005 h 2325"/>
                <a:gd name="T30" fmla="*/ 3663 w 5760"/>
                <a:gd name="T31" fmla="*/ 1110 h 2325"/>
                <a:gd name="T32" fmla="*/ 3903 w 5760"/>
                <a:gd name="T33" fmla="*/ 1233 h 2325"/>
                <a:gd name="T34" fmla="*/ 4149 w 5760"/>
                <a:gd name="T35" fmla="*/ 1374 h 2325"/>
                <a:gd name="T36" fmla="*/ 4353 w 5760"/>
                <a:gd name="T37" fmla="*/ 1506 h 2325"/>
                <a:gd name="T38" fmla="*/ 4491 w 5760"/>
                <a:gd name="T39" fmla="*/ 1602 h 2325"/>
                <a:gd name="T40" fmla="*/ 4668 w 5760"/>
                <a:gd name="T41" fmla="*/ 1740 h 2325"/>
                <a:gd name="T42" fmla="*/ 4824 w 5760"/>
                <a:gd name="T43" fmla="*/ 1875 h 2325"/>
                <a:gd name="T44" fmla="*/ 4968 w 5760"/>
                <a:gd name="T45" fmla="*/ 2016 h 2325"/>
                <a:gd name="T46" fmla="*/ 5100 w 5760"/>
                <a:gd name="T47" fmla="*/ 2154 h 2325"/>
                <a:gd name="T48" fmla="*/ 5238 w 5760"/>
                <a:gd name="T49" fmla="*/ 2324 h 2325"/>
                <a:gd name="T50" fmla="*/ 5759 w 5760"/>
                <a:gd name="T51" fmla="*/ 2324 h 2325"/>
                <a:gd name="T52" fmla="*/ 5759 w 5760"/>
                <a:gd name="T53" fmla="*/ 1245 h 2325"/>
                <a:gd name="T54" fmla="*/ 5580 w 5760"/>
                <a:gd name="T55" fmla="*/ 1119 h 2325"/>
                <a:gd name="T56" fmla="*/ 5400 w 5760"/>
                <a:gd name="T57" fmla="*/ 1020 h 2325"/>
                <a:gd name="T58" fmla="*/ 5205 w 5760"/>
                <a:gd name="T59" fmla="*/ 918 h 2325"/>
                <a:gd name="T60" fmla="*/ 5031 w 5760"/>
                <a:gd name="T61" fmla="*/ 837 h 2325"/>
                <a:gd name="T62" fmla="*/ 4866 w 5760"/>
                <a:gd name="T63" fmla="*/ 771 h 2325"/>
                <a:gd name="T64" fmla="*/ 4710 w 5760"/>
                <a:gd name="T65" fmla="*/ 711 h 2325"/>
                <a:gd name="T66" fmla="*/ 4545 w 5760"/>
                <a:gd name="T67" fmla="*/ 651 h 2325"/>
                <a:gd name="T68" fmla="*/ 4386 w 5760"/>
                <a:gd name="T69" fmla="*/ 600 h 2325"/>
                <a:gd name="T70" fmla="*/ 4248 w 5760"/>
                <a:gd name="T71" fmla="*/ 552 h 2325"/>
                <a:gd name="T72" fmla="*/ 3993 w 5760"/>
                <a:gd name="T73" fmla="*/ 483 h 2325"/>
                <a:gd name="T74" fmla="*/ 3777 w 5760"/>
                <a:gd name="T75" fmla="*/ 423 h 2325"/>
                <a:gd name="T76" fmla="*/ 3564 w 5760"/>
                <a:gd name="T77" fmla="*/ 375 h 2325"/>
                <a:gd name="T78" fmla="*/ 3282 w 5760"/>
                <a:gd name="T79" fmla="*/ 312 h 2325"/>
                <a:gd name="T80" fmla="*/ 3003 w 5760"/>
                <a:gd name="T81" fmla="*/ 261 h 2325"/>
                <a:gd name="T82" fmla="*/ 2733 w 5760"/>
                <a:gd name="T83" fmla="*/ 213 h 2325"/>
                <a:gd name="T84" fmla="*/ 2451 w 5760"/>
                <a:gd name="T85" fmla="*/ 171 h 2325"/>
                <a:gd name="T86" fmla="*/ 2211 w 5760"/>
                <a:gd name="T87" fmla="*/ 138 h 2325"/>
                <a:gd name="T88" fmla="*/ 1974 w 5760"/>
                <a:gd name="T89" fmla="*/ 108 h 2325"/>
                <a:gd name="T90" fmla="*/ 1665 w 5760"/>
                <a:gd name="T91" fmla="*/ 81 h 2325"/>
                <a:gd name="T92" fmla="*/ 1437 w 5760"/>
                <a:gd name="T93" fmla="*/ 60 h 2325"/>
                <a:gd name="T94" fmla="*/ 1125 w 5760"/>
                <a:gd name="T95" fmla="*/ 36 h 2325"/>
                <a:gd name="T96" fmla="*/ 828 w 5760"/>
                <a:gd name="T97" fmla="*/ 21 h 2325"/>
                <a:gd name="T98" fmla="*/ 558 w 5760"/>
                <a:gd name="T99" fmla="*/ 12 h 2325"/>
                <a:gd name="T100" fmla="*/ 282 w 5760"/>
                <a:gd name="T101" fmla="*/ 3 h 2325"/>
                <a:gd name="T102" fmla="*/ 0 w 5760"/>
                <a:gd name="T103" fmla="*/ 0 h 232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60" h="2325">
                  <a:moveTo>
                    <a:pt x="0" y="0"/>
                  </a:moveTo>
                  <a:lnTo>
                    <a:pt x="0" y="339"/>
                  </a:lnTo>
                  <a:lnTo>
                    <a:pt x="558" y="357"/>
                  </a:lnTo>
                  <a:lnTo>
                    <a:pt x="807" y="375"/>
                  </a:lnTo>
                  <a:lnTo>
                    <a:pt x="1056" y="399"/>
                  </a:lnTo>
                  <a:lnTo>
                    <a:pt x="1272" y="426"/>
                  </a:lnTo>
                  <a:lnTo>
                    <a:pt x="1539" y="465"/>
                  </a:lnTo>
                  <a:lnTo>
                    <a:pt x="1791" y="510"/>
                  </a:lnTo>
                  <a:lnTo>
                    <a:pt x="2076" y="570"/>
                  </a:lnTo>
                  <a:lnTo>
                    <a:pt x="2334" y="630"/>
                  </a:lnTo>
                  <a:lnTo>
                    <a:pt x="2544" y="687"/>
                  </a:lnTo>
                  <a:lnTo>
                    <a:pt x="2775" y="759"/>
                  </a:lnTo>
                  <a:lnTo>
                    <a:pt x="3003" y="837"/>
                  </a:lnTo>
                  <a:lnTo>
                    <a:pt x="3231" y="924"/>
                  </a:lnTo>
                  <a:lnTo>
                    <a:pt x="3438" y="1005"/>
                  </a:lnTo>
                  <a:lnTo>
                    <a:pt x="3663" y="1110"/>
                  </a:lnTo>
                  <a:lnTo>
                    <a:pt x="3903" y="1233"/>
                  </a:lnTo>
                  <a:lnTo>
                    <a:pt x="4149" y="1374"/>
                  </a:lnTo>
                  <a:lnTo>
                    <a:pt x="4353" y="1506"/>
                  </a:lnTo>
                  <a:lnTo>
                    <a:pt x="4491" y="1602"/>
                  </a:lnTo>
                  <a:lnTo>
                    <a:pt x="4668" y="1740"/>
                  </a:lnTo>
                  <a:lnTo>
                    <a:pt x="4824" y="1875"/>
                  </a:lnTo>
                  <a:lnTo>
                    <a:pt x="4968" y="2016"/>
                  </a:lnTo>
                  <a:lnTo>
                    <a:pt x="5100" y="2154"/>
                  </a:lnTo>
                  <a:lnTo>
                    <a:pt x="5238" y="2324"/>
                  </a:lnTo>
                  <a:lnTo>
                    <a:pt x="5759" y="2324"/>
                  </a:lnTo>
                  <a:lnTo>
                    <a:pt x="5759" y="1245"/>
                  </a:lnTo>
                  <a:lnTo>
                    <a:pt x="5580" y="1119"/>
                  </a:lnTo>
                  <a:lnTo>
                    <a:pt x="5400" y="1020"/>
                  </a:lnTo>
                  <a:lnTo>
                    <a:pt x="5205" y="918"/>
                  </a:lnTo>
                  <a:lnTo>
                    <a:pt x="5031" y="837"/>
                  </a:lnTo>
                  <a:lnTo>
                    <a:pt x="4866" y="771"/>
                  </a:lnTo>
                  <a:lnTo>
                    <a:pt x="4710" y="711"/>
                  </a:lnTo>
                  <a:lnTo>
                    <a:pt x="4545" y="651"/>
                  </a:lnTo>
                  <a:lnTo>
                    <a:pt x="4386" y="600"/>
                  </a:lnTo>
                  <a:lnTo>
                    <a:pt x="4248" y="552"/>
                  </a:lnTo>
                  <a:lnTo>
                    <a:pt x="3993" y="483"/>
                  </a:lnTo>
                  <a:lnTo>
                    <a:pt x="3777" y="423"/>
                  </a:lnTo>
                  <a:lnTo>
                    <a:pt x="3564" y="375"/>
                  </a:lnTo>
                  <a:lnTo>
                    <a:pt x="3282" y="312"/>
                  </a:lnTo>
                  <a:lnTo>
                    <a:pt x="3003" y="261"/>
                  </a:lnTo>
                  <a:lnTo>
                    <a:pt x="2733" y="213"/>
                  </a:lnTo>
                  <a:lnTo>
                    <a:pt x="2451" y="171"/>
                  </a:lnTo>
                  <a:lnTo>
                    <a:pt x="2211" y="138"/>
                  </a:lnTo>
                  <a:lnTo>
                    <a:pt x="1974" y="108"/>
                  </a:lnTo>
                  <a:lnTo>
                    <a:pt x="1665" y="81"/>
                  </a:lnTo>
                  <a:lnTo>
                    <a:pt x="1437" y="60"/>
                  </a:lnTo>
                  <a:lnTo>
                    <a:pt x="1125" y="36"/>
                  </a:lnTo>
                  <a:lnTo>
                    <a:pt x="828" y="21"/>
                  </a:lnTo>
                  <a:lnTo>
                    <a:pt x="558" y="12"/>
                  </a:lnTo>
                  <a:lnTo>
                    <a:pt x="282" y="3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7"/>
            <p:cNvSpPr/>
            <p:nvPr/>
          </p:nvSpPr>
          <p:spPr bwMode="white">
            <a:xfrm>
              <a:off x="0" y="1550"/>
              <a:ext cx="5760" cy="1573"/>
            </a:xfrm>
            <a:custGeom>
              <a:avLst/>
              <a:gdLst>
                <a:gd name="T0" fmla="*/ 0 w 5760"/>
                <a:gd name="T1" fmla="*/ 0 h 1573"/>
                <a:gd name="T2" fmla="*/ 0 w 5760"/>
                <a:gd name="T3" fmla="*/ 351 h 1573"/>
                <a:gd name="T4" fmla="*/ 282 w 5760"/>
                <a:gd name="T5" fmla="*/ 357 h 1573"/>
                <a:gd name="T6" fmla="*/ 627 w 5760"/>
                <a:gd name="T7" fmla="*/ 363 h 1573"/>
                <a:gd name="T8" fmla="*/ 960 w 5760"/>
                <a:gd name="T9" fmla="*/ 375 h 1573"/>
                <a:gd name="T10" fmla="*/ 1218 w 5760"/>
                <a:gd name="T11" fmla="*/ 393 h 1573"/>
                <a:gd name="T12" fmla="*/ 1470 w 5760"/>
                <a:gd name="T13" fmla="*/ 411 h 1573"/>
                <a:gd name="T14" fmla="*/ 1746 w 5760"/>
                <a:gd name="T15" fmla="*/ 435 h 1573"/>
                <a:gd name="T16" fmla="*/ 2022 w 5760"/>
                <a:gd name="T17" fmla="*/ 462 h 1573"/>
                <a:gd name="T18" fmla="*/ 2340 w 5760"/>
                <a:gd name="T19" fmla="*/ 504 h 1573"/>
                <a:gd name="T20" fmla="*/ 2664 w 5760"/>
                <a:gd name="T21" fmla="*/ 549 h 1573"/>
                <a:gd name="T22" fmla="*/ 2952 w 5760"/>
                <a:gd name="T23" fmla="*/ 597 h 1573"/>
                <a:gd name="T24" fmla="*/ 3225 w 5760"/>
                <a:gd name="T25" fmla="*/ 648 h 1573"/>
                <a:gd name="T26" fmla="*/ 3513 w 5760"/>
                <a:gd name="T27" fmla="*/ 708 h 1573"/>
                <a:gd name="T28" fmla="*/ 3693 w 5760"/>
                <a:gd name="T29" fmla="*/ 750 h 1573"/>
                <a:gd name="T30" fmla="*/ 3936 w 5760"/>
                <a:gd name="T31" fmla="*/ 810 h 1573"/>
                <a:gd name="T32" fmla="*/ 4095 w 5760"/>
                <a:gd name="T33" fmla="*/ 855 h 1573"/>
                <a:gd name="T34" fmla="*/ 4281 w 5760"/>
                <a:gd name="T35" fmla="*/ 909 h 1573"/>
                <a:gd name="T36" fmla="*/ 4503 w 5760"/>
                <a:gd name="T37" fmla="*/ 981 h 1573"/>
                <a:gd name="T38" fmla="*/ 4704 w 5760"/>
                <a:gd name="T39" fmla="*/ 1053 h 1573"/>
                <a:gd name="T40" fmla="*/ 4911 w 5760"/>
                <a:gd name="T41" fmla="*/ 1131 h 1573"/>
                <a:gd name="T42" fmla="*/ 5073 w 5760"/>
                <a:gd name="T43" fmla="*/ 1197 h 1573"/>
                <a:gd name="T44" fmla="*/ 5256 w 5760"/>
                <a:gd name="T45" fmla="*/ 1281 h 1573"/>
                <a:gd name="T46" fmla="*/ 5475 w 5760"/>
                <a:gd name="T47" fmla="*/ 1401 h 1573"/>
                <a:gd name="T48" fmla="*/ 5628 w 5760"/>
                <a:gd name="T49" fmla="*/ 1482 h 1573"/>
                <a:gd name="T50" fmla="*/ 5759 w 5760"/>
                <a:gd name="T51" fmla="*/ 1572 h 1573"/>
                <a:gd name="T52" fmla="*/ 5759 w 5760"/>
                <a:gd name="T53" fmla="*/ 633 h 1573"/>
                <a:gd name="T54" fmla="*/ 5493 w 5760"/>
                <a:gd name="T55" fmla="*/ 570 h 1573"/>
                <a:gd name="T56" fmla="*/ 5214 w 5760"/>
                <a:gd name="T57" fmla="*/ 501 h 1573"/>
                <a:gd name="T58" fmla="*/ 4950 w 5760"/>
                <a:gd name="T59" fmla="*/ 444 h 1573"/>
                <a:gd name="T60" fmla="*/ 4701 w 5760"/>
                <a:gd name="T61" fmla="*/ 396 h 1573"/>
                <a:gd name="T62" fmla="*/ 4425 w 5760"/>
                <a:gd name="T63" fmla="*/ 348 h 1573"/>
                <a:gd name="T64" fmla="*/ 4110 w 5760"/>
                <a:gd name="T65" fmla="*/ 294 h 1573"/>
                <a:gd name="T66" fmla="*/ 3813 w 5760"/>
                <a:gd name="T67" fmla="*/ 252 h 1573"/>
                <a:gd name="T68" fmla="*/ 3549 w 5760"/>
                <a:gd name="T69" fmla="*/ 213 h 1573"/>
                <a:gd name="T70" fmla="*/ 3261 w 5760"/>
                <a:gd name="T71" fmla="*/ 183 h 1573"/>
                <a:gd name="T72" fmla="*/ 3015 w 5760"/>
                <a:gd name="T73" fmla="*/ 153 h 1573"/>
                <a:gd name="T74" fmla="*/ 2757 w 5760"/>
                <a:gd name="T75" fmla="*/ 129 h 1573"/>
                <a:gd name="T76" fmla="*/ 2520 w 5760"/>
                <a:gd name="T77" fmla="*/ 105 h 1573"/>
                <a:gd name="T78" fmla="*/ 2301 w 5760"/>
                <a:gd name="T79" fmla="*/ 87 h 1573"/>
                <a:gd name="T80" fmla="*/ 2013 w 5760"/>
                <a:gd name="T81" fmla="*/ 66 h 1573"/>
                <a:gd name="T82" fmla="*/ 1731 w 5760"/>
                <a:gd name="T83" fmla="*/ 48 h 1573"/>
                <a:gd name="T84" fmla="*/ 1524 w 5760"/>
                <a:gd name="T85" fmla="*/ 39 h 1573"/>
                <a:gd name="T86" fmla="*/ 1260 w 5760"/>
                <a:gd name="T87" fmla="*/ 27 h 1573"/>
                <a:gd name="T88" fmla="*/ 966 w 5760"/>
                <a:gd name="T89" fmla="*/ 15 h 1573"/>
                <a:gd name="T90" fmla="*/ 714 w 5760"/>
                <a:gd name="T91" fmla="*/ 12 h 1573"/>
                <a:gd name="T92" fmla="*/ 510 w 5760"/>
                <a:gd name="T93" fmla="*/ 6 h 1573"/>
                <a:gd name="T94" fmla="*/ 243 w 5760"/>
                <a:gd name="T95" fmla="*/ 0 h 1573"/>
                <a:gd name="T96" fmla="*/ 0 w 5760"/>
                <a:gd name="T97" fmla="*/ 0 h 157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760" h="1573">
                  <a:moveTo>
                    <a:pt x="0" y="0"/>
                  </a:moveTo>
                  <a:lnTo>
                    <a:pt x="0" y="351"/>
                  </a:lnTo>
                  <a:lnTo>
                    <a:pt x="282" y="357"/>
                  </a:lnTo>
                  <a:lnTo>
                    <a:pt x="627" y="363"/>
                  </a:lnTo>
                  <a:lnTo>
                    <a:pt x="960" y="375"/>
                  </a:lnTo>
                  <a:lnTo>
                    <a:pt x="1218" y="393"/>
                  </a:lnTo>
                  <a:lnTo>
                    <a:pt x="1470" y="411"/>
                  </a:lnTo>
                  <a:lnTo>
                    <a:pt x="1746" y="435"/>
                  </a:lnTo>
                  <a:lnTo>
                    <a:pt x="2022" y="462"/>
                  </a:lnTo>
                  <a:lnTo>
                    <a:pt x="2340" y="504"/>
                  </a:lnTo>
                  <a:lnTo>
                    <a:pt x="2664" y="549"/>
                  </a:lnTo>
                  <a:lnTo>
                    <a:pt x="2952" y="597"/>
                  </a:lnTo>
                  <a:lnTo>
                    <a:pt x="3225" y="648"/>
                  </a:lnTo>
                  <a:lnTo>
                    <a:pt x="3513" y="708"/>
                  </a:lnTo>
                  <a:lnTo>
                    <a:pt x="3693" y="750"/>
                  </a:lnTo>
                  <a:lnTo>
                    <a:pt x="3936" y="810"/>
                  </a:lnTo>
                  <a:lnTo>
                    <a:pt x="4095" y="855"/>
                  </a:lnTo>
                  <a:lnTo>
                    <a:pt x="4281" y="909"/>
                  </a:lnTo>
                  <a:lnTo>
                    <a:pt x="4503" y="981"/>
                  </a:lnTo>
                  <a:lnTo>
                    <a:pt x="4704" y="1053"/>
                  </a:lnTo>
                  <a:lnTo>
                    <a:pt x="4911" y="1131"/>
                  </a:lnTo>
                  <a:lnTo>
                    <a:pt x="5073" y="1197"/>
                  </a:lnTo>
                  <a:lnTo>
                    <a:pt x="5256" y="1281"/>
                  </a:lnTo>
                  <a:lnTo>
                    <a:pt x="5475" y="1401"/>
                  </a:lnTo>
                  <a:lnTo>
                    <a:pt x="5628" y="1482"/>
                  </a:lnTo>
                  <a:lnTo>
                    <a:pt x="5759" y="1572"/>
                  </a:lnTo>
                  <a:lnTo>
                    <a:pt x="5759" y="633"/>
                  </a:lnTo>
                  <a:lnTo>
                    <a:pt x="5493" y="570"/>
                  </a:lnTo>
                  <a:lnTo>
                    <a:pt x="5214" y="501"/>
                  </a:lnTo>
                  <a:lnTo>
                    <a:pt x="4950" y="444"/>
                  </a:lnTo>
                  <a:lnTo>
                    <a:pt x="4701" y="396"/>
                  </a:lnTo>
                  <a:lnTo>
                    <a:pt x="4425" y="348"/>
                  </a:lnTo>
                  <a:lnTo>
                    <a:pt x="4110" y="294"/>
                  </a:lnTo>
                  <a:lnTo>
                    <a:pt x="3813" y="252"/>
                  </a:lnTo>
                  <a:lnTo>
                    <a:pt x="3549" y="213"/>
                  </a:lnTo>
                  <a:lnTo>
                    <a:pt x="3261" y="183"/>
                  </a:lnTo>
                  <a:lnTo>
                    <a:pt x="3015" y="153"/>
                  </a:lnTo>
                  <a:lnTo>
                    <a:pt x="2757" y="129"/>
                  </a:lnTo>
                  <a:lnTo>
                    <a:pt x="2520" y="105"/>
                  </a:lnTo>
                  <a:lnTo>
                    <a:pt x="2301" y="87"/>
                  </a:lnTo>
                  <a:lnTo>
                    <a:pt x="2013" y="66"/>
                  </a:lnTo>
                  <a:lnTo>
                    <a:pt x="1731" y="48"/>
                  </a:lnTo>
                  <a:lnTo>
                    <a:pt x="1524" y="39"/>
                  </a:lnTo>
                  <a:lnTo>
                    <a:pt x="1260" y="27"/>
                  </a:lnTo>
                  <a:lnTo>
                    <a:pt x="966" y="15"/>
                  </a:lnTo>
                  <a:lnTo>
                    <a:pt x="714" y="12"/>
                  </a:lnTo>
                  <a:lnTo>
                    <a:pt x="510" y="6"/>
                  </a:lnTo>
                  <a:lnTo>
                    <a:pt x="24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8"/>
            <p:cNvSpPr/>
            <p:nvPr/>
          </p:nvSpPr>
          <p:spPr bwMode="white">
            <a:xfrm>
              <a:off x="0" y="1130"/>
              <a:ext cx="5760" cy="970"/>
            </a:xfrm>
            <a:custGeom>
              <a:avLst/>
              <a:gdLst>
                <a:gd name="T0" fmla="*/ 0 w 5760"/>
                <a:gd name="T1" fmla="*/ 0 h 970"/>
                <a:gd name="T2" fmla="*/ 0 w 5760"/>
                <a:gd name="T3" fmla="*/ 339 h 970"/>
                <a:gd name="T4" fmla="*/ 318 w 5760"/>
                <a:gd name="T5" fmla="*/ 342 h 970"/>
                <a:gd name="T6" fmla="*/ 591 w 5760"/>
                <a:gd name="T7" fmla="*/ 348 h 970"/>
                <a:gd name="T8" fmla="*/ 846 w 5760"/>
                <a:gd name="T9" fmla="*/ 354 h 970"/>
                <a:gd name="T10" fmla="*/ 1074 w 5760"/>
                <a:gd name="T11" fmla="*/ 360 h 970"/>
                <a:gd name="T12" fmla="*/ 1314 w 5760"/>
                <a:gd name="T13" fmla="*/ 366 h 970"/>
                <a:gd name="T14" fmla="*/ 1599 w 5760"/>
                <a:gd name="T15" fmla="*/ 381 h 970"/>
                <a:gd name="T16" fmla="*/ 1911 w 5760"/>
                <a:gd name="T17" fmla="*/ 399 h 970"/>
                <a:gd name="T18" fmla="*/ 2241 w 5760"/>
                <a:gd name="T19" fmla="*/ 420 h 970"/>
                <a:gd name="T20" fmla="*/ 2619 w 5760"/>
                <a:gd name="T21" fmla="*/ 453 h 970"/>
                <a:gd name="T22" fmla="*/ 2889 w 5760"/>
                <a:gd name="T23" fmla="*/ 477 h 970"/>
                <a:gd name="T24" fmla="*/ 3177 w 5760"/>
                <a:gd name="T25" fmla="*/ 507 h 970"/>
                <a:gd name="T26" fmla="*/ 3498 w 5760"/>
                <a:gd name="T27" fmla="*/ 543 h 970"/>
                <a:gd name="T28" fmla="*/ 3813 w 5760"/>
                <a:gd name="T29" fmla="*/ 585 h 970"/>
                <a:gd name="T30" fmla="*/ 4044 w 5760"/>
                <a:gd name="T31" fmla="*/ 618 h 970"/>
                <a:gd name="T32" fmla="*/ 4365 w 5760"/>
                <a:gd name="T33" fmla="*/ 669 h 970"/>
                <a:gd name="T34" fmla="*/ 4683 w 5760"/>
                <a:gd name="T35" fmla="*/ 726 h 970"/>
                <a:gd name="T36" fmla="*/ 4980 w 5760"/>
                <a:gd name="T37" fmla="*/ 786 h 970"/>
                <a:gd name="T38" fmla="*/ 5268 w 5760"/>
                <a:gd name="T39" fmla="*/ 846 h 970"/>
                <a:gd name="T40" fmla="*/ 5646 w 5760"/>
                <a:gd name="T41" fmla="*/ 942 h 970"/>
                <a:gd name="T42" fmla="*/ 5759 w 5760"/>
                <a:gd name="T43" fmla="*/ 969 h 970"/>
                <a:gd name="T44" fmla="*/ 5759 w 5760"/>
                <a:gd name="T45" fmla="*/ 0 h 970"/>
                <a:gd name="T46" fmla="*/ 0 w 5760"/>
                <a:gd name="T47" fmla="*/ 0 h 9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760" h="970">
                  <a:moveTo>
                    <a:pt x="0" y="0"/>
                  </a:moveTo>
                  <a:lnTo>
                    <a:pt x="0" y="339"/>
                  </a:lnTo>
                  <a:lnTo>
                    <a:pt x="318" y="342"/>
                  </a:lnTo>
                  <a:lnTo>
                    <a:pt x="591" y="348"/>
                  </a:lnTo>
                  <a:lnTo>
                    <a:pt x="846" y="354"/>
                  </a:lnTo>
                  <a:lnTo>
                    <a:pt x="1074" y="360"/>
                  </a:lnTo>
                  <a:lnTo>
                    <a:pt x="1314" y="366"/>
                  </a:lnTo>
                  <a:lnTo>
                    <a:pt x="1599" y="381"/>
                  </a:lnTo>
                  <a:lnTo>
                    <a:pt x="1911" y="399"/>
                  </a:lnTo>
                  <a:lnTo>
                    <a:pt x="2241" y="420"/>
                  </a:lnTo>
                  <a:lnTo>
                    <a:pt x="2619" y="453"/>
                  </a:lnTo>
                  <a:lnTo>
                    <a:pt x="2889" y="477"/>
                  </a:lnTo>
                  <a:lnTo>
                    <a:pt x="3177" y="507"/>
                  </a:lnTo>
                  <a:lnTo>
                    <a:pt x="3498" y="543"/>
                  </a:lnTo>
                  <a:lnTo>
                    <a:pt x="3813" y="585"/>
                  </a:lnTo>
                  <a:lnTo>
                    <a:pt x="4044" y="618"/>
                  </a:lnTo>
                  <a:lnTo>
                    <a:pt x="4365" y="669"/>
                  </a:lnTo>
                  <a:lnTo>
                    <a:pt x="4683" y="726"/>
                  </a:lnTo>
                  <a:lnTo>
                    <a:pt x="4980" y="786"/>
                  </a:lnTo>
                  <a:lnTo>
                    <a:pt x="5268" y="846"/>
                  </a:lnTo>
                  <a:lnTo>
                    <a:pt x="5646" y="942"/>
                  </a:lnTo>
                  <a:lnTo>
                    <a:pt x="5759" y="969"/>
                  </a:lnTo>
                  <a:lnTo>
                    <a:pt x="5759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9"/>
            <p:cNvSpPr/>
            <p:nvPr/>
          </p:nvSpPr>
          <p:spPr bwMode="white">
            <a:xfrm>
              <a:off x="0" y="-13"/>
              <a:ext cx="5760" cy="1060"/>
            </a:xfrm>
            <a:custGeom>
              <a:avLst/>
              <a:gdLst>
                <a:gd name="T0" fmla="*/ 0 w 5760"/>
                <a:gd name="T1" fmla="*/ 753 h 1060"/>
                <a:gd name="T2" fmla="*/ 0 w 5760"/>
                <a:gd name="T3" fmla="*/ 1059 h 1060"/>
                <a:gd name="T4" fmla="*/ 5759 w 5760"/>
                <a:gd name="T5" fmla="*/ 1059 h 1060"/>
                <a:gd name="T6" fmla="*/ 5759 w 5760"/>
                <a:gd name="T7" fmla="*/ 0 h 1060"/>
                <a:gd name="T8" fmla="*/ 5430 w 5760"/>
                <a:gd name="T9" fmla="*/ 0 h 1060"/>
                <a:gd name="T10" fmla="*/ 5298 w 5760"/>
                <a:gd name="T11" fmla="*/ 84 h 1060"/>
                <a:gd name="T12" fmla="*/ 5136 w 5760"/>
                <a:gd name="T13" fmla="*/ 159 h 1060"/>
                <a:gd name="T14" fmla="*/ 4968 w 5760"/>
                <a:gd name="T15" fmla="*/ 222 h 1060"/>
                <a:gd name="T16" fmla="*/ 4812 w 5760"/>
                <a:gd name="T17" fmla="*/ 267 h 1060"/>
                <a:gd name="T18" fmla="*/ 4626 w 5760"/>
                <a:gd name="T19" fmla="*/ 324 h 1060"/>
                <a:gd name="T20" fmla="*/ 4440 w 5760"/>
                <a:gd name="T21" fmla="*/ 366 h 1060"/>
                <a:gd name="T22" fmla="*/ 4230 w 5760"/>
                <a:gd name="T23" fmla="*/ 414 h 1060"/>
                <a:gd name="T24" fmla="*/ 3939 w 5760"/>
                <a:gd name="T25" fmla="*/ 468 h 1060"/>
                <a:gd name="T26" fmla="*/ 3711 w 5760"/>
                <a:gd name="T27" fmla="*/ 504 h 1060"/>
                <a:gd name="T28" fmla="*/ 3441 w 5760"/>
                <a:gd name="T29" fmla="*/ 543 h 1060"/>
                <a:gd name="T30" fmla="*/ 3189 w 5760"/>
                <a:gd name="T31" fmla="*/ 579 h 1060"/>
                <a:gd name="T32" fmla="*/ 2925 w 5760"/>
                <a:gd name="T33" fmla="*/ 606 h 1060"/>
                <a:gd name="T34" fmla="*/ 2679 w 5760"/>
                <a:gd name="T35" fmla="*/ 633 h 1060"/>
                <a:gd name="T36" fmla="*/ 2418 w 5760"/>
                <a:gd name="T37" fmla="*/ 654 h 1060"/>
                <a:gd name="T38" fmla="*/ 2142 w 5760"/>
                <a:gd name="T39" fmla="*/ 675 h 1060"/>
                <a:gd name="T40" fmla="*/ 1896 w 5760"/>
                <a:gd name="T41" fmla="*/ 693 h 1060"/>
                <a:gd name="T42" fmla="*/ 1647 w 5760"/>
                <a:gd name="T43" fmla="*/ 708 h 1060"/>
                <a:gd name="T44" fmla="*/ 1404 w 5760"/>
                <a:gd name="T45" fmla="*/ 720 h 1060"/>
                <a:gd name="T46" fmla="*/ 1170 w 5760"/>
                <a:gd name="T47" fmla="*/ 732 h 1060"/>
                <a:gd name="T48" fmla="*/ 906 w 5760"/>
                <a:gd name="T49" fmla="*/ 738 h 1060"/>
                <a:gd name="T50" fmla="*/ 534 w 5760"/>
                <a:gd name="T51" fmla="*/ 747 h 1060"/>
                <a:gd name="T52" fmla="*/ 201 w 5760"/>
                <a:gd name="T53" fmla="*/ 753 h 1060"/>
                <a:gd name="T54" fmla="*/ 0 w 5760"/>
                <a:gd name="T55" fmla="*/ 753 h 10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760" h="1060">
                  <a:moveTo>
                    <a:pt x="0" y="753"/>
                  </a:moveTo>
                  <a:lnTo>
                    <a:pt x="0" y="1059"/>
                  </a:lnTo>
                  <a:lnTo>
                    <a:pt x="5759" y="1059"/>
                  </a:lnTo>
                  <a:lnTo>
                    <a:pt x="5759" y="0"/>
                  </a:lnTo>
                  <a:lnTo>
                    <a:pt x="5430" y="0"/>
                  </a:lnTo>
                  <a:lnTo>
                    <a:pt x="5298" y="84"/>
                  </a:lnTo>
                  <a:lnTo>
                    <a:pt x="5136" y="159"/>
                  </a:lnTo>
                  <a:lnTo>
                    <a:pt x="4968" y="222"/>
                  </a:lnTo>
                  <a:lnTo>
                    <a:pt x="4812" y="267"/>
                  </a:lnTo>
                  <a:lnTo>
                    <a:pt x="4626" y="324"/>
                  </a:lnTo>
                  <a:lnTo>
                    <a:pt x="4440" y="366"/>
                  </a:lnTo>
                  <a:lnTo>
                    <a:pt x="4230" y="414"/>
                  </a:lnTo>
                  <a:lnTo>
                    <a:pt x="3939" y="468"/>
                  </a:lnTo>
                  <a:lnTo>
                    <a:pt x="3711" y="504"/>
                  </a:lnTo>
                  <a:lnTo>
                    <a:pt x="3441" y="543"/>
                  </a:lnTo>
                  <a:lnTo>
                    <a:pt x="3189" y="579"/>
                  </a:lnTo>
                  <a:lnTo>
                    <a:pt x="2925" y="606"/>
                  </a:lnTo>
                  <a:lnTo>
                    <a:pt x="2679" y="633"/>
                  </a:lnTo>
                  <a:lnTo>
                    <a:pt x="2418" y="654"/>
                  </a:lnTo>
                  <a:lnTo>
                    <a:pt x="2142" y="675"/>
                  </a:lnTo>
                  <a:lnTo>
                    <a:pt x="1896" y="693"/>
                  </a:lnTo>
                  <a:lnTo>
                    <a:pt x="1647" y="708"/>
                  </a:lnTo>
                  <a:lnTo>
                    <a:pt x="1404" y="720"/>
                  </a:lnTo>
                  <a:lnTo>
                    <a:pt x="1170" y="732"/>
                  </a:lnTo>
                  <a:lnTo>
                    <a:pt x="906" y="738"/>
                  </a:lnTo>
                  <a:lnTo>
                    <a:pt x="534" y="747"/>
                  </a:lnTo>
                  <a:lnTo>
                    <a:pt x="201" y="753"/>
                  </a:lnTo>
                  <a:lnTo>
                    <a:pt x="0" y="753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0"/>
            <p:cNvSpPr/>
            <p:nvPr/>
          </p:nvSpPr>
          <p:spPr bwMode="white">
            <a:xfrm>
              <a:off x="0" y="-13"/>
              <a:ext cx="5284" cy="673"/>
            </a:xfrm>
            <a:custGeom>
              <a:avLst/>
              <a:gdLst>
                <a:gd name="T0" fmla="*/ 0 w 5284"/>
                <a:gd name="T1" fmla="*/ 366 h 673"/>
                <a:gd name="T2" fmla="*/ 0 w 5284"/>
                <a:gd name="T3" fmla="*/ 672 h 673"/>
                <a:gd name="T4" fmla="*/ 303 w 5284"/>
                <a:gd name="T5" fmla="*/ 672 h 673"/>
                <a:gd name="T6" fmla="*/ 723 w 5284"/>
                <a:gd name="T7" fmla="*/ 663 h 673"/>
                <a:gd name="T8" fmla="*/ 1020 w 5284"/>
                <a:gd name="T9" fmla="*/ 654 h 673"/>
                <a:gd name="T10" fmla="*/ 1302 w 5284"/>
                <a:gd name="T11" fmla="*/ 642 h 673"/>
                <a:gd name="T12" fmla="*/ 1554 w 5284"/>
                <a:gd name="T13" fmla="*/ 630 h 673"/>
                <a:gd name="T14" fmla="*/ 1779 w 5284"/>
                <a:gd name="T15" fmla="*/ 615 h 673"/>
                <a:gd name="T16" fmla="*/ 1962 w 5284"/>
                <a:gd name="T17" fmla="*/ 606 h 673"/>
                <a:gd name="T18" fmla="*/ 2193 w 5284"/>
                <a:gd name="T19" fmla="*/ 588 h 673"/>
                <a:gd name="T20" fmla="*/ 2448 w 5284"/>
                <a:gd name="T21" fmla="*/ 570 h 673"/>
                <a:gd name="T22" fmla="*/ 2700 w 5284"/>
                <a:gd name="T23" fmla="*/ 546 h 673"/>
                <a:gd name="T24" fmla="*/ 2904 w 5284"/>
                <a:gd name="T25" fmla="*/ 528 h 673"/>
                <a:gd name="T26" fmla="*/ 3138 w 5284"/>
                <a:gd name="T27" fmla="*/ 498 h 673"/>
                <a:gd name="T28" fmla="*/ 3324 w 5284"/>
                <a:gd name="T29" fmla="*/ 474 h 673"/>
                <a:gd name="T30" fmla="*/ 3534 w 5284"/>
                <a:gd name="T31" fmla="*/ 447 h 673"/>
                <a:gd name="T32" fmla="*/ 3735 w 5284"/>
                <a:gd name="T33" fmla="*/ 420 h 673"/>
                <a:gd name="T34" fmla="*/ 3933 w 5284"/>
                <a:gd name="T35" fmla="*/ 384 h 673"/>
                <a:gd name="T36" fmla="*/ 4116 w 5284"/>
                <a:gd name="T37" fmla="*/ 351 h 673"/>
                <a:gd name="T38" fmla="*/ 4266 w 5284"/>
                <a:gd name="T39" fmla="*/ 318 h 673"/>
                <a:gd name="T40" fmla="*/ 4446 w 5284"/>
                <a:gd name="T41" fmla="*/ 279 h 673"/>
                <a:gd name="T42" fmla="*/ 4620 w 5284"/>
                <a:gd name="T43" fmla="*/ 237 h 673"/>
                <a:gd name="T44" fmla="*/ 4779 w 5284"/>
                <a:gd name="T45" fmla="*/ 192 h 673"/>
                <a:gd name="T46" fmla="*/ 4920 w 5284"/>
                <a:gd name="T47" fmla="*/ 147 h 673"/>
                <a:gd name="T48" fmla="*/ 5085 w 5284"/>
                <a:gd name="T49" fmla="*/ 90 h 673"/>
                <a:gd name="T50" fmla="*/ 5193 w 5284"/>
                <a:gd name="T51" fmla="*/ 42 h 673"/>
                <a:gd name="T52" fmla="*/ 5283 w 5284"/>
                <a:gd name="T53" fmla="*/ 0 h 673"/>
                <a:gd name="T54" fmla="*/ 3201 w 5284"/>
                <a:gd name="T55" fmla="*/ 0 h 673"/>
                <a:gd name="T56" fmla="*/ 2982 w 5284"/>
                <a:gd name="T57" fmla="*/ 57 h 673"/>
                <a:gd name="T58" fmla="*/ 2775 w 5284"/>
                <a:gd name="T59" fmla="*/ 108 h 673"/>
                <a:gd name="T60" fmla="*/ 2562 w 5284"/>
                <a:gd name="T61" fmla="*/ 150 h 673"/>
                <a:gd name="T62" fmla="*/ 2397 w 5284"/>
                <a:gd name="T63" fmla="*/ 183 h 673"/>
                <a:gd name="T64" fmla="*/ 2205 w 5284"/>
                <a:gd name="T65" fmla="*/ 213 h 673"/>
                <a:gd name="T66" fmla="*/ 2001 w 5284"/>
                <a:gd name="T67" fmla="*/ 243 h 673"/>
                <a:gd name="T68" fmla="*/ 1776 w 5284"/>
                <a:gd name="T69" fmla="*/ 273 h 673"/>
                <a:gd name="T70" fmla="*/ 1536 w 5284"/>
                <a:gd name="T71" fmla="*/ 297 h 673"/>
                <a:gd name="T72" fmla="*/ 1344 w 5284"/>
                <a:gd name="T73" fmla="*/ 312 h 673"/>
                <a:gd name="T74" fmla="*/ 1134 w 5284"/>
                <a:gd name="T75" fmla="*/ 330 h 673"/>
                <a:gd name="T76" fmla="*/ 921 w 5284"/>
                <a:gd name="T77" fmla="*/ 342 h 673"/>
                <a:gd name="T78" fmla="*/ 696 w 5284"/>
                <a:gd name="T79" fmla="*/ 354 h 673"/>
                <a:gd name="T80" fmla="*/ 501 w 5284"/>
                <a:gd name="T81" fmla="*/ 360 h 673"/>
                <a:gd name="T82" fmla="*/ 279 w 5284"/>
                <a:gd name="T83" fmla="*/ 366 h 673"/>
                <a:gd name="T84" fmla="*/ 99 w 5284"/>
                <a:gd name="T85" fmla="*/ 369 h 673"/>
                <a:gd name="T86" fmla="*/ 0 w 5284"/>
                <a:gd name="T87" fmla="*/ 366 h 6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284" h="673">
                  <a:moveTo>
                    <a:pt x="0" y="366"/>
                  </a:moveTo>
                  <a:lnTo>
                    <a:pt x="0" y="672"/>
                  </a:lnTo>
                  <a:lnTo>
                    <a:pt x="303" y="672"/>
                  </a:lnTo>
                  <a:lnTo>
                    <a:pt x="723" y="663"/>
                  </a:lnTo>
                  <a:lnTo>
                    <a:pt x="1020" y="654"/>
                  </a:lnTo>
                  <a:lnTo>
                    <a:pt x="1302" y="642"/>
                  </a:lnTo>
                  <a:lnTo>
                    <a:pt x="1554" y="630"/>
                  </a:lnTo>
                  <a:lnTo>
                    <a:pt x="1779" y="615"/>
                  </a:lnTo>
                  <a:lnTo>
                    <a:pt x="1962" y="606"/>
                  </a:lnTo>
                  <a:lnTo>
                    <a:pt x="2193" y="588"/>
                  </a:lnTo>
                  <a:lnTo>
                    <a:pt x="2448" y="570"/>
                  </a:lnTo>
                  <a:lnTo>
                    <a:pt x="2700" y="546"/>
                  </a:lnTo>
                  <a:lnTo>
                    <a:pt x="2904" y="528"/>
                  </a:lnTo>
                  <a:lnTo>
                    <a:pt x="3138" y="498"/>
                  </a:lnTo>
                  <a:lnTo>
                    <a:pt x="3324" y="474"/>
                  </a:lnTo>
                  <a:lnTo>
                    <a:pt x="3534" y="447"/>
                  </a:lnTo>
                  <a:lnTo>
                    <a:pt x="3735" y="420"/>
                  </a:lnTo>
                  <a:lnTo>
                    <a:pt x="3933" y="384"/>
                  </a:lnTo>
                  <a:lnTo>
                    <a:pt x="4116" y="351"/>
                  </a:lnTo>
                  <a:lnTo>
                    <a:pt x="4266" y="318"/>
                  </a:lnTo>
                  <a:lnTo>
                    <a:pt x="4446" y="279"/>
                  </a:lnTo>
                  <a:lnTo>
                    <a:pt x="4620" y="237"/>
                  </a:lnTo>
                  <a:lnTo>
                    <a:pt x="4779" y="192"/>
                  </a:lnTo>
                  <a:lnTo>
                    <a:pt x="4920" y="147"/>
                  </a:lnTo>
                  <a:lnTo>
                    <a:pt x="5085" y="90"/>
                  </a:lnTo>
                  <a:lnTo>
                    <a:pt x="5193" y="42"/>
                  </a:lnTo>
                  <a:lnTo>
                    <a:pt x="5283" y="0"/>
                  </a:lnTo>
                  <a:lnTo>
                    <a:pt x="3201" y="0"/>
                  </a:lnTo>
                  <a:lnTo>
                    <a:pt x="2982" y="57"/>
                  </a:lnTo>
                  <a:lnTo>
                    <a:pt x="2775" y="108"/>
                  </a:lnTo>
                  <a:lnTo>
                    <a:pt x="2562" y="150"/>
                  </a:lnTo>
                  <a:lnTo>
                    <a:pt x="2397" y="183"/>
                  </a:lnTo>
                  <a:lnTo>
                    <a:pt x="2205" y="213"/>
                  </a:lnTo>
                  <a:lnTo>
                    <a:pt x="2001" y="243"/>
                  </a:lnTo>
                  <a:lnTo>
                    <a:pt x="1776" y="273"/>
                  </a:lnTo>
                  <a:lnTo>
                    <a:pt x="1536" y="297"/>
                  </a:lnTo>
                  <a:lnTo>
                    <a:pt x="1344" y="312"/>
                  </a:lnTo>
                  <a:lnTo>
                    <a:pt x="1134" y="330"/>
                  </a:lnTo>
                  <a:lnTo>
                    <a:pt x="921" y="342"/>
                  </a:lnTo>
                  <a:lnTo>
                    <a:pt x="696" y="354"/>
                  </a:lnTo>
                  <a:lnTo>
                    <a:pt x="501" y="360"/>
                  </a:lnTo>
                  <a:lnTo>
                    <a:pt x="279" y="366"/>
                  </a:lnTo>
                  <a:lnTo>
                    <a:pt x="99" y="369"/>
                  </a:lnTo>
                  <a:lnTo>
                    <a:pt x="0" y="366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1"/>
            <p:cNvSpPr/>
            <p:nvPr/>
          </p:nvSpPr>
          <p:spPr bwMode="white">
            <a:xfrm>
              <a:off x="0" y="-13"/>
              <a:ext cx="2884" cy="286"/>
            </a:xfrm>
            <a:custGeom>
              <a:avLst/>
              <a:gdLst>
                <a:gd name="T0" fmla="*/ 0 w 2884"/>
                <a:gd name="T1" fmla="*/ 0 h 286"/>
                <a:gd name="T2" fmla="*/ 0 w 2884"/>
                <a:gd name="T3" fmla="*/ 285 h 286"/>
                <a:gd name="T4" fmla="*/ 192 w 2884"/>
                <a:gd name="T5" fmla="*/ 285 h 286"/>
                <a:gd name="T6" fmla="*/ 384 w 2884"/>
                <a:gd name="T7" fmla="*/ 282 h 286"/>
                <a:gd name="T8" fmla="*/ 579 w 2884"/>
                <a:gd name="T9" fmla="*/ 276 h 286"/>
                <a:gd name="T10" fmla="*/ 789 w 2884"/>
                <a:gd name="T11" fmla="*/ 267 h 286"/>
                <a:gd name="T12" fmla="*/ 999 w 2884"/>
                <a:gd name="T13" fmla="*/ 258 h 286"/>
                <a:gd name="T14" fmla="*/ 1161 w 2884"/>
                <a:gd name="T15" fmla="*/ 246 h 286"/>
                <a:gd name="T16" fmla="*/ 1302 w 2884"/>
                <a:gd name="T17" fmla="*/ 234 h 286"/>
                <a:gd name="T18" fmla="*/ 1458 w 2884"/>
                <a:gd name="T19" fmla="*/ 222 h 286"/>
                <a:gd name="T20" fmla="*/ 1665 w 2884"/>
                <a:gd name="T21" fmla="*/ 201 h 286"/>
                <a:gd name="T22" fmla="*/ 1992 w 2884"/>
                <a:gd name="T23" fmla="*/ 159 h 286"/>
                <a:gd name="T24" fmla="*/ 2301 w 2884"/>
                <a:gd name="T25" fmla="*/ 117 h 286"/>
                <a:gd name="T26" fmla="*/ 2604 w 2884"/>
                <a:gd name="T27" fmla="*/ 60 h 286"/>
                <a:gd name="T28" fmla="*/ 2883 w 2884"/>
                <a:gd name="T29" fmla="*/ 0 h 286"/>
                <a:gd name="T30" fmla="*/ 0 w 2884"/>
                <a:gd name="T31" fmla="*/ 0 h 2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4" h="286">
                  <a:moveTo>
                    <a:pt x="0" y="0"/>
                  </a:moveTo>
                  <a:lnTo>
                    <a:pt x="0" y="285"/>
                  </a:lnTo>
                  <a:lnTo>
                    <a:pt x="192" y="285"/>
                  </a:lnTo>
                  <a:lnTo>
                    <a:pt x="384" y="282"/>
                  </a:lnTo>
                  <a:lnTo>
                    <a:pt x="579" y="276"/>
                  </a:lnTo>
                  <a:lnTo>
                    <a:pt x="789" y="267"/>
                  </a:lnTo>
                  <a:lnTo>
                    <a:pt x="999" y="258"/>
                  </a:lnTo>
                  <a:lnTo>
                    <a:pt x="1161" y="246"/>
                  </a:lnTo>
                  <a:lnTo>
                    <a:pt x="1302" y="234"/>
                  </a:lnTo>
                  <a:lnTo>
                    <a:pt x="1458" y="222"/>
                  </a:lnTo>
                  <a:lnTo>
                    <a:pt x="1665" y="201"/>
                  </a:lnTo>
                  <a:lnTo>
                    <a:pt x="1992" y="159"/>
                  </a:lnTo>
                  <a:lnTo>
                    <a:pt x="2301" y="117"/>
                  </a:lnTo>
                  <a:lnTo>
                    <a:pt x="2604" y="60"/>
                  </a:lnTo>
                  <a:lnTo>
                    <a:pt x="288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61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0" sz="1400"/>
            </a:lvl1pPr>
          </a:lstStyle>
          <a:p>
            <a:pPr>
              <a:defRPr/>
            </a:pPr>
            <a:fld id="{E13A9E32-7EE7-43B5-AA4A-509E2490BAFB}" type="slidenum">
              <a:rPr lang="en-US" altLang="zh-CN"/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0.wav"/><Relationship Id="rId1" Type="http://schemas.openxmlformats.org/officeDocument/2006/relationships/audio" Target="../media/audio10.wav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11.wav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.xml"/><Relationship Id="rId4" Type="http://schemas.openxmlformats.org/officeDocument/2006/relationships/image" Target="../media/image2.png"/><Relationship Id="rId3" Type="http://schemas.microsoft.com/office/2007/relationships/media" Target="../media/audio12.wav"/><Relationship Id="rId2" Type="http://schemas.openxmlformats.org/officeDocument/2006/relationships/audio" Target="../media/audio12.wav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3.wav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4.wav"/><Relationship Id="rId1" Type="http://schemas.openxmlformats.org/officeDocument/2006/relationships/audio" Target="../media/audio14.wav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5.wav"/><Relationship Id="rId1" Type="http://schemas.openxmlformats.org/officeDocument/2006/relationships/audio" Target="../media/audio15.wav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6.wav"/><Relationship Id="rId1" Type="http://schemas.openxmlformats.org/officeDocument/2006/relationships/audio" Target="../media/audio16.wav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7.wav"/><Relationship Id="rId1" Type="http://schemas.openxmlformats.org/officeDocument/2006/relationships/audio" Target="../media/audio17.wav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8.wav"/><Relationship Id="rId1" Type="http://schemas.openxmlformats.org/officeDocument/2006/relationships/audio" Target="../media/audio18.wav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9.wav"/><Relationship Id="rId1" Type="http://schemas.openxmlformats.org/officeDocument/2006/relationships/audio" Target="../media/audio19.wav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.wav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0.wav"/><Relationship Id="rId1" Type="http://schemas.openxmlformats.org/officeDocument/2006/relationships/audio" Target="../media/audio20.wav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audio21.wav"/><Relationship Id="rId3" Type="http://schemas.openxmlformats.org/officeDocument/2006/relationships/audio" Target="../media/audio21.wav"/><Relationship Id="rId2" Type="http://schemas.openxmlformats.org/officeDocument/2006/relationships/image" Target="../media/image4.png"/><Relationship Id="rId1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wmf"/><Relationship Id="rId8" Type="http://schemas.openxmlformats.org/officeDocument/2006/relationships/oleObject" Target="../embeddings/oleObject7.bin"/><Relationship Id="rId7" Type="http://schemas.openxmlformats.org/officeDocument/2006/relationships/oleObject" Target="../embeddings/oleObject6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.wmf"/><Relationship Id="rId15" Type="http://schemas.openxmlformats.org/officeDocument/2006/relationships/vmlDrawing" Target="../drawings/vmlDrawing3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.png"/><Relationship Id="rId12" Type="http://schemas.microsoft.com/office/2007/relationships/media" Target="../media/audio22.wav"/><Relationship Id="rId11" Type="http://schemas.openxmlformats.org/officeDocument/2006/relationships/audio" Target="../media/audio22.wav"/><Relationship Id="rId10" Type="http://schemas.openxmlformats.org/officeDocument/2006/relationships/oleObject" Target="../embeddings/oleObject8.bin"/><Relationship Id="rId1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3.wav"/><Relationship Id="rId1" Type="http://schemas.openxmlformats.org/officeDocument/2006/relationships/audio" Target="../media/audio23.wav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4.wav"/><Relationship Id="rId1" Type="http://schemas.openxmlformats.org/officeDocument/2006/relationships/audio" Target="../media/audio24.wav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5.wav"/><Relationship Id="rId1" Type="http://schemas.openxmlformats.org/officeDocument/2006/relationships/audio" Target="../media/audio25.wav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13.bin"/><Relationship Id="rId7" Type="http://schemas.openxmlformats.org/officeDocument/2006/relationships/image" Target="../media/image11.wmf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9.png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.png"/><Relationship Id="rId11" Type="http://schemas.microsoft.com/office/2007/relationships/media" Target="../media/audio26.wav"/><Relationship Id="rId10" Type="http://schemas.openxmlformats.org/officeDocument/2006/relationships/audio" Target="../media/audio26.wav"/><Relationship Id="rId1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audio27.wav"/><Relationship Id="rId3" Type="http://schemas.openxmlformats.org/officeDocument/2006/relationships/audio" Target="../media/audio27.wav"/><Relationship Id="rId2" Type="http://schemas.openxmlformats.org/officeDocument/2006/relationships/image" Target="../media/image13.png"/><Relationship Id="rId1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png"/><Relationship Id="rId2" Type="http://schemas.microsoft.com/office/2007/relationships/media" Target="../media/audio28.wav"/><Relationship Id="rId1" Type="http://schemas.openxmlformats.org/officeDocument/2006/relationships/audio" Target="../media/audio28.wav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29.wav"/><Relationship Id="rId1" Type="http://schemas.openxmlformats.org/officeDocument/2006/relationships/audio" Target="../media/audio29.wav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3.wav"/><Relationship Id="rId1" Type="http://schemas.openxmlformats.org/officeDocument/2006/relationships/audio" Target="../media/audio3.wav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30.wav"/><Relationship Id="rId1" Type="http://schemas.openxmlformats.org/officeDocument/2006/relationships/audio" Target="../media/audio30.wav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media" Target="../media/audio31.wav"/><Relationship Id="rId4" Type="http://schemas.openxmlformats.org/officeDocument/2006/relationships/audio" Target="../media/audio31.wav"/><Relationship Id="rId3" Type="http://schemas.openxmlformats.org/officeDocument/2006/relationships/oleObject" Target="../embeddings/oleObject16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32.wav"/><Relationship Id="rId1" Type="http://schemas.openxmlformats.org/officeDocument/2006/relationships/audio" Target="../media/audio32.wav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33.wav"/><Relationship Id="rId1" Type="http://schemas.openxmlformats.org/officeDocument/2006/relationships/audio" Target="../media/audio33.wav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34.wav"/><Relationship Id="rId1" Type="http://schemas.openxmlformats.org/officeDocument/2006/relationships/audio" Target="../media/audio34.wav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35.wav"/><Relationship Id="rId1" Type="http://schemas.openxmlformats.org/officeDocument/2006/relationships/audio" Target="../media/audio35.wav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36.wav"/><Relationship Id="rId1" Type="http://schemas.openxmlformats.org/officeDocument/2006/relationships/audio" Target="../media/audio36.wav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4.wav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audio5.wav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6.wav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7.wav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8.wav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audio9.wav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幻灯片" r:id="rId1" imgW="4572000" imgH="3429000" progId="PowerPoint.Slide.8">
                  <p:embed/>
                </p:oleObj>
              </mc:Choice>
              <mc:Fallback>
                <p:oleObj name="幻灯片" r:id="rId1" imgW="4572000" imgH="3429000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5288" y="3933825"/>
            <a:ext cx="83534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第</a:t>
            </a:r>
            <a:r>
              <a:rPr lang="en-US" altLang="zh-C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7</a:t>
            </a:r>
            <a:r>
              <a:rPr lang="zh-CN" alt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章</a:t>
            </a:r>
            <a:r>
              <a:rPr lang="zh-CN" altLang="en-US" sz="4400" b="1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单片机的定时</a:t>
            </a:r>
            <a:r>
              <a:rPr lang="en-US" altLang="zh-C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/</a:t>
            </a:r>
            <a:r>
              <a:rPr lang="zh-CN" alt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计数器</a:t>
            </a:r>
            <a:endParaRPr lang="en-US" altLang="zh-CN" sz="4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0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03" name="Group 39"/>
          <p:cNvGraphicFramePr>
            <a:graphicFrameLocks noGrp="1"/>
          </p:cNvGraphicFramePr>
          <p:nvPr/>
        </p:nvGraphicFramePr>
        <p:xfrm>
          <a:off x="152400" y="990600"/>
          <a:ext cx="8915400" cy="1965621"/>
        </p:xfrm>
        <a:graphic>
          <a:graphicData uri="http://schemas.openxmlformats.org/drawingml/2006/table">
            <a:tbl>
              <a:tblPr/>
              <a:tblGrid>
                <a:gridCol w="1000125"/>
                <a:gridCol w="1104900"/>
                <a:gridCol w="1174750"/>
                <a:gridCol w="1104900"/>
                <a:gridCol w="1104900"/>
                <a:gridCol w="1243013"/>
                <a:gridCol w="1104900"/>
                <a:gridCol w="1077912"/>
              </a:tblGrid>
              <a:tr h="533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TF1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TR1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TF0  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TR0 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IE1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IE0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22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T1     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T1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工作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启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停 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T0     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T0 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工作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启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停 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       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下沿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 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低电平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下沿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低电平 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298" name="Rectangle 34"/>
          <p:cNvSpPr>
            <a:spLocks noChangeArrowheads="1"/>
          </p:cNvSpPr>
          <p:nvPr/>
        </p:nvSpPr>
        <p:spPr bwMode="auto">
          <a:xfrm>
            <a:off x="304800" y="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zh-CN" b="1">
                <a:solidFill>
                  <a:schemeClr val="tx2"/>
                </a:solidFill>
              </a:rPr>
              <a:t>2.  </a:t>
            </a:r>
            <a:r>
              <a:rPr lang="zh-CN" altLang="en-US" b="1">
                <a:solidFill>
                  <a:schemeClr val="tx2"/>
                </a:solidFill>
              </a:rPr>
              <a:t>控制寄存器</a:t>
            </a:r>
            <a:r>
              <a:rPr lang="en-US" altLang="zh-CN" b="1">
                <a:solidFill>
                  <a:schemeClr val="tx2"/>
                </a:solidFill>
              </a:rPr>
              <a:t>TCON(88H)</a:t>
            </a:r>
            <a:r>
              <a:rPr lang="en-US" altLang="zh-CN" sz="4400">
                <a:solidFill>
                  <a:schemeClr val="tx2"/>
                </a:solidFill>
              </a:rPr>
              <a:t> </a:t>
            </a:r>
            <a:endParaRPr lang="en-US" altLang="zh-CN" sz="4400">
              <a:solidFill>
                <a:schemeClr val="tx2"/>
              </a:solidFill>
            </a:endParaRPr>
          </a:p>
        </p:txBody>
      </p:sp>
      <p:sp>
        <p:nvSpPr>
          <p:cNvPr id="11300" name="Rectangle 36"/>
          <p:cNvSpPr>
            <a:spLocks noChangeArrowheads="1"/>
          </p:cNvSpPr>
          <p:nvPr/>
        </p:nvSpPr>
        <p:spPr bwMode="auto">
          <a:xfrm>
            <a:off x="0" y="3141663"/>
            <a:ext cx="9456738" cy="322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600" b="1" dirty="0"/>
              <a:t> TCON</a:t>
            </a:r>
            <a:r>
              <a:rPr lang="zh-CN" altLang="en-US" sz="2600" b="1" dirty="0"/>
              <a:t>寄存器 中定时器控制 仅用了其中</a:t>
            </a:r>
            <a:r>
              <a:rPr lang="zh-CN" altLang="en-US" sz="2600" b="1" dirty="0" smtClean="0"/>
              <a:t>高</a:t>
            </a:r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位</a:t>
            </a:r>
            <a:r>
              <a:rPr lang="zh-CN" altLang="en-US" sz="2600" b="1" dirty="0"/>
              <a:t>，其意义如下：</a:t>
            </a:r>
            <a:endParaRPr lang="zh-CN" altLang="en-US" sz="2600" b="1" dirty="0"/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</a:t>
            </a:r>
            <a:r>
              <a:rPr lang="zh-CN" altLang="en-US" sz="2600" b="1" dirty="0">
                <a:solidFill>
                  <a:srgbClr val="FF0066"/>
                </a:solidFill>
              </a:rPr>
              <a:t>★</a:t>
            </a:r>
            <a:r>
              <a:rPr lang="en-US" altLang="zh-CN" sz="2600" b="1" dirty="0"/>
              <a:t>TF1</a:t>
            </a:r>
            <a:r>
              <a:rPr lang="zh-CN" altLang="en-US" sz="2600" b="1" dirty="0"/>
              <a:t>：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溢出中断请求标志。</a:t>
            </a:r>
            <a:endParaRPr lang="zh-CN" altLang="en-US" sz="2600" b="1" dirty="0"/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           </a:t>
            </a:r>
            <a:r>
              <a:rPr lang="en-US" altLang="zh-CN" sz="2600" b="1" dirty="0"/>
              <a:t>TF1=1</a:t>
            </a:r>
            <a:r>
              <a:rPr lang="zh-CN" altLang="en-US" sz="2600" b="1" dirty="0"/>
              <a:t>，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有溢出中断请求。</a:t>
            </a:r>
            <a:endParaRPr lang="zh-CN" altLang="en-US" sz="2600" b="1" dirty="0"/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           </a:t>
            </a:r>
            <a:r>
              <a:rPr lang="en-US" altLang="zh-CN" sz="2600" b="1" dirty="0"/>
              <a:t>TF1=0</a:t>
            </a:r>
            <a:r>
              <a:rPr lang="zh-CN" altLang="en-US" sz="2600" b="1" dirty="0"/>
              <a:t>，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无溢出中断请求。</a:t>
            </a:r>
            <a:endParaRPr lang="zh-CN" altLang="en-US" sz="2600" b="1" dirty="0"/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</a:t>
            </a:r>
            <a:r>
              <a:rPr lang="zh-CN" altLang="en-US" sz="2600" b="1" dirty="0">
                <a:solidFill>
                  <a:srgbClr val="FF0066"/>
                </a:solidFill>
              </a:rPr>
              <a:t>★</a:t>
            </a:r>
            <a:r>
              <a:rPr lang="en-US" altLang="zh-CN" sz="2600" b="1" dirty="0"/>
              <a:t>TR1</a:t>
            </a:r>
            <a:r>
              <a:rPr lang="zh-CN" altLang="en-US" sz="2600" b="1" dirty="0"/>
              <a:t>：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运行控制位。</a:t>
            </a:r>
            <a:endParaRPr lang="zh-CN" altLang="en-US" sz="2600" b="1" dirty="0"/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           </a:t>
            </a:r>
            <a:r>
              <a:rPr lang="en-US" altLang="zh-CN" sz="2600" b="1" dirty="0"/>
              <a:t>TR1=1</a:t>
            </a:r>
            <a:r>
              <a:rPr lang="zh-CN" altLang="en-US" sz="2600" b="1" dirty="0"/>
              <a:t>，启动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工作。</a:t>
            </a:r>
            <a:endParaRPr lang="zh-CN" altLang="en-US" sz="2600" b="1" dirty="0"/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           </a:t>
            </a:r>
            <a:r>
              <a:rPr lang="en-US" altLang="zh-CN" sz="2600" b="1" dirty="0"/>
              <a:t>TR1=0</a:t>
            </a:r>
            <a:r>
              <a:rPr lang="zh-CN" altLang="en-US" sz="2600" b="1" dirty="0"/>
              <a:t>，停止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工作。</a:t>
            </a:r>
            <a:endParaRPr lang="zh-CN" altLang="en-US" sz="2600" b="1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77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305800" cy="38100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zh-CN" sz="2600" b="1" smtClean="0"/>
              <a:t> </a:t>
            </a:r>
            <a:r>
              <a:rPr lang="en-US" altLang="zh-CN" sz="2600" b="1" smtClean="0">
                <a:solidFill>
                  <a:srgbClr val="FF0066"/>
                </a:solidFill>
              </a:rPr>
              <a:t>★</a:t>
            </a:r>
            <a:r>
              <a:rPr lang="en-US" altLang="zh-CN" b="1" smtClean="0"/>
              <a:t>TF0</a:t>
            </a:r>
            <a:r>
              <a:rPr lang="zh-CN" altLang="en-US" b="1" smtClean="0"/>
              <a:t>：</a:t>
            </a:r>
            <a:r>
              <a:rPr lang="en-US" altLang="zh-CN" b="1" smtClean="0"/>
              <a:t>T0</a:t>
            </a:r>
            <a:r>
              <a:rPr lang="zh-CN" altLang="en-US" b="1" smtClean="0"/>
              <a:t>溢出中断请求标志。</a:t>
            </a:r>
            <a:endParaRPr lang="zh-CN" altLang="en-US" b="1" smtClean="0"/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           </a:t>
            </a:r>
            <a:r>
              <a:rPr lang="en-US" altLang="zh-CN" b="1" smtClean="0"/>
              <a:t>TF0=1</a:t>
            </a:r>
            <a:r>
              <a:rPr lang="zh-CN" altLang="en-US" b="1" smtClean="0"/>
              <a:t>，</a:t>
            </a:r>
            <a:r>
              <a:rPr lang="en-US" altLang="zh-CN" b="1" smtClean="0"/>
              <a:t>T0</a:t>
            </a:r>
            <a:r>
              <a:rPr lang="zh-CN" altLang="en-US" b="1" smtClean="0"/>
              <a:t>有溢出中断请求。</a:t>
            </a:r>
            <a:endParaRPr lang="zh-CN" altLang="en-US" b="1" smtClean="0"/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           </a:t>
            </a:r>
            <a:r>
              <a:rPr lang="en-US" altLang="zh-CN" b="1" smtClean="0"/>
              <a:t>TF0=0</a:t>
            </a:r>
            <a:r>
              <a:rPr lang="zh-CN" altLang="en-US" b="1" smtClean="0"/>
              <a:t>，</a:t>
            </a:r>
            <a:r>
              <a:rPr lang="en-US" altLang="zh-CN" b="1" smtClean="0"/>
              <a:t>T0</a:t>
            </a:r>
            <a:r>
              <a:rPr lang="zh-CN" altLang="en-US" b="1" smtClean="0"/>
              <a:t>无溢出中断请求。</a:t>
            </a:r>
            <a:endParaRPr lang="zh-CN" altLang="en-US" b="1" smtClean="0"/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</a:t>
            </a: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en-US" altLang="zh-CN" b="1" smtClean="0"/>
              <a:t>TR0</a:t>
            </a:r>
            <a:r>
              <a:rPr lang="zh-CN" altLang="en-US" b="1" smtClean="0"/>
              <a:t>：</a:t>
            </a:r>
            <a:r>
              <a:rPr lang="en-US" altLang="zh-CN" b="1" smtClean="0"/>
              <a:t>T0</a:t>
            </a:r>
            <a:r>
              <a:rPr lang="zh-CN" altLang="en-US" b="1" smtClean="0"/>
              <a:t>运行控制位。</a:t>
            </a:r>
            <a:endParaRPr lang="zh-CN" altLang="en-US" b="1" smtClean="0"/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           </a:t>
            </a:r>
            <a:r>
              <a:rPr lang="en-US" altLang="zh-CN" b="1" smtClean="0"/>
              <a:t>TR0=1</a:t>
            </a:r>
            <a:r>
              <a:rPr lang="zh-CN" altLang="en-US" b="1" smtClean="0"/>
              <a:t>，启动</a:t>
            </a:r>
            <a:r>
              <a:rPr lang="en-US" altLang="zh-CN" b="1" smtClean="0"/>
              <a:t>T0</a:t>
            </a:r>
            <a:r>
              <a:rPr lang="zh-CN" altLang="en-US" b="1" smtClean="0"/>
              <a:t>工作。</a:t>
            </a:r>
            <a:endParaRPr lang="zh-CN" altLang="en-US" b="1" smtClean="0"/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           </a:t>
            </a:r>
            <a:r>
              <a:rPr lang="en-US" altLang="zh-CN" b="1" smtClean="0"/>
              <a:t>TR0=0</a:t>
            </a:r>
            <a:r>
              <a:rPr lang="zh-CN" altLang="en-US" b="1" smtClean="0"/>
              <a:t>，停止</a:t>
            </a:r>
            <a:r>
              <a:rPr lang="en-US" altLang="zh-CN" b="1" smtClean="0"/>
              <a:t>T0</a:t>
            </a:r>
            <a:r>
              <a:rPr lang="zh-CN" altLang="en-US" b="1" smtClean="0"/>
              <a:t>工作。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4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2" descr="未命名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52834"/>
            <a:ext cx="8628062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898525" y="304800"/>
            <a:ext cx="7467600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定时</a:t>
            </a:r>
            <a:r>
              <a:rPr lang="en-US" altLang="zh-CN" b="1" dirty="0">
                <a:solidFill>
                  <a:schemeClr val="tx2"/>
                </a:solidFill>
              </a:rPr>
              <a:t>/</a:t>
            </a:r>
            <a:r>
              <a:rPr lang="zh-CN" altLang="en-US" b="1" dirty="0" smtClean="0">
                <a:solidFill>
                  <a:schemeClr val="tx2"/>
                </a:solidFill>
              </a:rPr>
              <a:t>计数器</a:t>
            </a:r>
            <a:r>
              <a:rPr lang="en-US" altLang="zh-CN" b="1" dirty="0" smtClean="0">
                <a:solidFill>
                  <a:schemeClr val="tx2"/>
                </a:solidFill>
              </a:rPr>
              <a:t>0</a:t>
            </a:r>
            <a:r>
              <a:rPr lang="zh-CN" altLang="en-US" b="1" dirty="0" smtClean="0">
                <a:solidFill>
                  <a:schemeClr val="tx2"/>
                </a:solidFill>
              </a:rPr>
              <a:t>的</a:t>
            </a:r>
            <a:r>
              <a:rPr lang="zh-CN" altLang="en-US" b="1" dirty="0">
                <a:solidFill>
                  <a:schemeClr val="tx2"/>
                </a:solidFill>
              </a:rPr>
              <a:t>内部逻辑电路结构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3819525" y="5297488"/>
            <a:ext cx="5000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</a:rPr>
              <a:t>&amp;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14341" name="Text Box 8"/>
          <p:cNvSpPr txBox="1">
            <a:spLocks noChangeArrowheads="1"/>
          </p:cNvSpPr>
          <p:nvPr/>
        </p:nvSpPr>
        <p:spPr bwMode="auto">
          <a:xfrm>
            <a:off x="2909888" y="5141913"/>
            <a:ext cx="45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</a:rPr>
              <a:t>&gt;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4342" name="Line 10"/>
          <p:cNvSpPr>
            <a:spLocks noChangeShapeType="1"/>
          </p:cNvSpPr>
          <p:nvPr/>
        </p:nvSpPr>
        <p:spPr bwMode="auto">
          <a:xfrm flipV="1">
            <a:off x="2986088" y="5532438"/>
            <a:ext cx="257175" cy="9683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43" name="Text Box 11"/>
          <p:cNvSpPr txBox="1">
            <a:spLocks noChangeArrowheads="1"/>
          </p:cNvSpPr>
          <p:nvPr/>
        </p:nvSpPr>
        <p:spPr bwMode="auto">
          <a:xfrm>
            <a:off x="3144838" y="52974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</a:rPr>
              <a:t>1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grpSp>
        <p:nvGrpSpPr>
          <p:cNvPr id="15395" name="Group 35"/>
          <p:cNvGrpSpPr/>
          <p:nvPr/>
        </p:nvGrpSpPr>
        <p:grpSpPr bwMode="auto">
          <a:xfrm>
            <a:off x="2555875" y="4149725"/>
            <a:ext cx="752475" cy="396875"/>
            <a:chOff x="2064" y="2592"/>
            <a:chExt cx="474" cy="250"/>
          </a:xfrm>
        </p:grpSpPr>
        <p:sp>
          <p:nvSpPr>
            <p:cNvPr id="14355" name="Rectangle 16"/>
            <p:cNvSpPr>
              <a:spLocks noChangeArrowheads="1"/>
            </p:cNvSpPr>
            <p:nvPr/>
          </p:nvSpPr>
          <p:spPr bwMode="auto">
            <a:xfrm>
              <a:off x="2064" y="2592"/>
              <a:ext cx="4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2"/>
                  </a:solidFill>
                </a:rPr>
                <a:t>C/T=</a:t>
              </a:r>
              <a:endParaRPr lang="en-US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14356" name="Line 18"/>
            <p:cNvSpPr>
              <a:spLocks noChangeShapeType="1"/>
            </p:cNvSpPr>
            <p:nvPr/>
          </p:nvSpPr>
          <p:spPr bwMode="auto">
            <a:xfrm>
              <a:off x="2256" y="2604"/>
              <a:ext cx="14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389" name="Group 29"/>
          <p:cNvGrpSpPr/>
          <p:nvPr/>
        </p:nvGrpSpPr>
        <p:grpSpPr bwMode="auto">
          <a:xfrm>
            <a:off x="3101975" y="3500438"/>
            <a:ext cx="431800" cy="433387"/>
            <a:chOff x="4785" y="3430"/>
            <a:chExt cx="272" cy="273"/>
          </a:xfrm>
        </p:grpSpPr>
        <p:sp>
          <p:nvSpPr>
            <p:cNvPr id="14353" name="Rectangle 21"/>
            <p:cNvSpPr>
              <a:spLocks noChangeArrowheads="1"/>
            </p:cNvSpPr>
            <p:nvPr/>
          </p:nvSpPr>
          <p:spPr bwMode="auto">
            <a:xfrm>
              <a:off x="4785" y="3430"/>
              <a:ext cx="272" cy="27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4" name="Line 22"/>
            <p:cNvSpPr>
              <a:spLocks noChangeShapeType="1"/>
            </p:cNvSpPr>
            <p:nvPr/>
          </p:nvSpPr>
          <p:spPr bwMode="auto">
            <a:xfrm>
              <a:off x="4876" y="3430"/>
              <a:ext cx="181" cy="1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390" name="Group 30"/>
          <p:cNvGrpSpPr/>
          <p:nvPr/>
        </p:nvGrpSpPr>
        <p:grpSpPr bwMode="auto">
          <a:xfrm>
            <a:off x="3132138" y="3500438"/>
            <a:ext cx="431800" cy="647700"/>
            <a:chOff x="1973" y="2024"/>
            <a:chExt cx="272" cy="317"/>
          </a:xfrm>
        </p:grpSpPr>
        <p:sp>
          <p:nvSpPr>
            <p:cNvPr id="14351" name="Rectangle 31"/>
            <p:cNvSpPr>
              <a:spLocks noChangeArrowheads="1"/>
            </p:cNvSpPr>
            <p:nvPr/>
          </p:nvSpPr>
          <p:spPr bwMode="auto">
            <a:xfrm>
              <a:off x="1973" y="2024"/>
              <a:ext cx="272" cy="27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2" name="Line 32"/>
            <p:cNvSpPr>
              <a:spLocks noChangeShapeType="1"/>
            </p:cNvSpPr>
            <p:nvPr/>
          </p:nvSpPr>
          <p:spPr bwMode="auto">
            <a:xfrm flipH="1">
              <a:off x="2064" y="2160"/>
              <a:ext cx="181" cy="18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396" name="Group 36"/>
          <p:cNvGrpSpPr/>
          <p:nvPr/>
        </p:nvGrpSpPr>
        <p:grpSpPr bwMode="auto">
          <a:xfrm>
            <a:off x="2555875" y="2924175"/>
            <a:ext cx="752475" cy="396875"/>
            <a:chOff x="2064" y="2592"/>
            <a:chExt cx="474" cy="250"/>
          </a:xfrm>
        </p:grpSpPr>
        <p:sp>
          <p:nvSpPr>
            <p:cNvPr id="14349" name="Rectangle 37"/>
            <p:cNvSpPr>
              <a:spLocks noChangeArrowheads="1"/>
            </p:cNvSpPr>
            <p:nvPr/>
          </p:nvSpPr>
          <p:spPr bwMode="auto">
            <a:xfrm>
              <a:off x="2064" y="2592"/>
              <a:ext cx="4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bg2"/>
                  </a:solidFill>
                </a:rPr>
                <a:t>C/T=</a:t>
              </a:r>
              <a:endParaRPr lang="en-US" altLang="zh-CN" sz="2000" b="1" dirty="0">
                <a:solidFill>
                  <a:schemeClr val="bg2"/>
                </a:solidFill>
              </a:endParaRPr>
            </a:p>
          </p:txBody>
        </p:sp>
        <p:sp>
          <p:nvSpPr>
            <p:cNvPr id="14350" name="Line 38"/>
            <p:cNvSpPr>
              <a:spLocks noChangeShapeType="1"/>
            </p:cNvSpPr>
            <p:nvPr/>
          </p:nvSpPr>
          <p:spPr bwMode="auto">
            <a:xfrm>
              <a:off x="2256" y="2604"/>
              <a:ext cx="14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348" name="Line 39"/>
          <p:cNvSpPr>
            <a:spLocks noChangeShapeType="1"/>
          </p:cNvSpPr>
          <p:nvPr/>
        </p:nvSpPr>
        <p:spPr bwMode="auto">
          <a:xfrm>
            <a:off x="4356100" y="3716338"/>
            <a:ext cx="50482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 advTm="219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1000" y="-228600"/>
            <a:ext cx="82946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ea typeface="黑体" pitchFamily="2" charset="-122"/>
              </a:rPr>
              <a:t>7.3  </a:t>
            </a:r>
            <a:r>
              <a:rPr lang="zh-CN" altLang="en-US" sz="4000" b="1">
                <a:solidFill>
                  <a:schemeClr val="tx2"/>
                </a:solidFill>
              </a:rPr>
              <a:t>定时</a:t>
            </a:r>
            <a:r>
              <a:rPr lang="en-US" altLang="zh-CN" sz="4000" b="1">
                <a:solidFill>
                  <a:schemeClr val="tx2"/>
                </a:solidFill>
              </a:rPr>
              <a:t>/</a:t>
            </a:r>
            <a:r>
              <a:rPr lang="zh-CN" altLang="en-US" sz="4000" b="1">
                <a:solidFill>
                  <a:schemeClr val="tx2"/>
                </a:solidFill>
              </a:rPr>
              <a:t>计数器的工作方式（模式）</a:t>
            </a:r>
            <a:r>
              <a:rPr lang="zh-CN" altLang="en-US" sz="4400">
                <a:solidFill>
                  <a:schemeClr val="tx2"/>
                </a:solidFill>
              </a:rPr>
              <a:t> </a:t>
            </a:r>
            <a:endParaRPr lang="zh-CN" altLang="en-US" sz="4400">
              <a:solidFill>
                <a:schemeClr val="tx2"/>
              </a:solidFill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762000"/>
            <a:ext cx="9144000" cy="630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对</a:t>
            </a:r>
            <a:r>
              <a:rPr lang="en-US" altLang="zh-CN" sz="2800" b="1" dirty="0"/>
              <a:t>TMOD</a:t>
            </a:r>
            <a:r>
              <a:rPr lang="zh-CN" altLang="en-US" sz="2800" b="1" dirty="0"/>
              <a:t>寄存器的</a:t>
            </a:r>
            <a:r>
              <a:rPr lang="en-US" altLang="zh-CN" sz="2800" b="1" dirty="0"/>
              <a:t>M1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M0</a:t>
            </a:r>
            <a:r>
              <a:rPr lang="zh-CN" altLang="en-US" sz="2800" b="1" dirty="0"/>
              <a:t>位的设置，可</a:t>
            </a:r>
            <a:r>
              <a:rPr lang="zh-CN" altLang="en-US" sz="2800" b="1" dirty="0" smtClean="0"/>
              <a:t>选择</a:t>
            </a:r>
            <a:r>
              <a:rPr lang="en-US" altLang="zh-CN" sz="2800" b="1" dirty="0" smtClean="0"/>
              <a:t>4</a:t>
            </a:r>
            <a:r>
              <a:rPr lang="zh-CN" altLang="en-US" sz="2800" b="1" dirty="0" smtClean="0"/>
              <a:t>种</a:t>
            </a:r>
            <a:r>
              <a:rPr lang="zh-CN" altLang="en-US" sz="2800" b="1" dirty="0"/>
              <a:t>工作方式，即方式</a:t>
            </a:r>
            <a:r>
              <a:rPr lang="en-US" altLang="zh-CN" sz="2800" b="1" dirty="0"/>
              <a:t>0</a:t>
            </a:r>
            <a:r>
              <a:rPr lang="zh-CN" altLang="en-US" sz="2800" b="1" dirty="0"/>
              <a:t>、方式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、方式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和方式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。</a:t>
            </a:r>
            <a:endParaRPr lang="zh-CN" altLang="en-US" sz="2800" b="1" dirty="0"/>
          </a:p>
          <a:p>
            <a:pPr>
              <a:defRPr/>
            </a:pPr>
            <a:r>
              <a:rPr lang="zh-CN" altLang="en-US" sz="2800" b="1" dirty="0"/>
              <a:t>下面用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、</a:t>
            </a:r>
            <a:r>
              <a:rPr lang="en-US" altLang="zh-CN" sz="2800" b="1" dirty="0" err="1"/>
              <a:t>TLx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x=1</a:t>
            </a:r>
            <a:r>
              <a:rPr lang="zh-CN" altLang="en-US" sz="2800" b="1" dirty="0"/>
              <a:t>或</a:t>
            </a:r>
            <a:r>
              <a:rPr lang="en-US" altLang="zh-CN" sz="2800" b="1" dirty="0"/>
              <a:t>0</a:t>
            </a:r>
            <a:r>
              <a:rPr lang="zh-CN" altLang="en-US" sz="2800" b="1" dirty="0"/>
              <a:t>）表示</a:t>
            </a:r>
            <a:r>
              <a:rPr lang="en-US" altLang="zh-CN" sz="2800" b="1" dirty="0"/>
              <a:t>TH1 TL1 TH0 TL0</a:t>
            </a:r>
            <a:r>
              <a:rPr lang="zh-CN" altLang="en-US" sz="2800" b="1" dirty="0"/>
              <a:t>。</a:t>
            </a:r>
            <a:endParaRPr lang="zh-CN" altLang="en-US" sz="2800" b="1" dirty="0"/>
          </a:p>
          <a:p>
            <a:pPr>
              <a:defRPr/>
            </a:pPr>
            <a:r>
              <a:rPr lang="zh-CN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1.</a:t>
            </a:r>
            <a:r>
              <a:rPr lang="zh-CN" altLang="en-US" sz="3200" b="1" dirty="0">
                <a:solidFill>
                  <a:schemeClr val="tx2"/>
                </a:solidFill>
              </a:rPr>
              <a:t>方式</a:t>
            </a:r>
            <a:r>
              <a:rPr lang="zh-CN" altLang="en-US" sz="3200" b="1" dirty="0"/>
              <a:t>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endParaRPr lang="en-US" altLang="zh-CN" sz="32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FF0066"/>
                </a:solidFill>
              </a:rPr>
              <a:t>★</a:t>
            </a:r>
            <a:r>
              <a:rPr lang="zh-CN" altLang="en-US" sz="2800" b="1" dirty="0"/>
              <a:t>定时器</a:t>
            </a:r>
            <a:r>
              <a:rPr lang="en-US" altLang="zh-CN" sz="2800" b="1" dirty="0"/>
              <a:t>(T0</a:t>
            </a:r>
            <a:r>
              <a:rPr lang="zh-CN" altLang="en-US" sz="2800" b="1" dirty="0"/>
              <a:t>或</a:t>
            </a:r>
            <a:r>
              <a:rPr lang="en-US" altLang="zh-CN" sz="2800" b="1" dirty="0"/>
              <a:t>T1)</a:t>
            </a:r>
            <a:r>
              <a:rPr lang="zh-CN" altLang="en-US" sz="2800" b="1" dirty="0"/>
              <a:t>工作于</a:t>
            </a:r>
            <a:r>
              <a:rPr lang="en-US" altLang="zh-CN" sz="2800" b="1" dirty="0"/>
              <a:t>13</a:t>
            </a:r>
            <a:r>
              <a:rPr lang="zh-CN" altLang="en-US" sz="2800" b="1" dirty="0"/>
              <a:t>位定时、计数方式。</a:t>
            </a:r>
            <a:endParaRPr lang="zh-CN" altLang="en-US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800" b="1" dirty="0"/>
              <a:t>用于计数方式时最大计数值为 </a:t>
            </a:r>
            <a:r>
              <a:rPr lang="en-US" altLang="zh-CN" sz="2800" b="1" dirty="0"/>
              <a:t>2</a:t>
            </a:r>
            <a:r>
              <a:rPr lang="en-US" altLang="zh-CN" sz="2800" b="1" baseline="30000" dirty="0"/>
              <a:t>13 </a:t>
            </a:r>
            <a:r>
              <a:rPr lang="zh-CN" altLang="en-US" sz="2800" dirty="0"/>
              <a:t>＝</a:t>
            </a:r>
            <a:r>
              <a:rPr lang="zh-CN" altLang="en-US" sz="2800" b="1" baseline="30000" dirty="0"/>
              <a:t> </a:t>
            </a:r>
            <a:r>
              <a:rPr lang="en-US" altLang="zh-CN" sz="2800" b="1" dirty="0"/>
              <a:t>8192</a:t>
            </a:r>
            <a:r>
              <a:rPr lang="zh-CN" altLang="en-US" sz="2800" b="1" dirty="0"/>
              <a:t>个脉冲</a:t>
            </a:r>
            <a:endParaRPr lang="zh-CN" altLang="en-US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800" b="1" dirty="0"/>
              <a:t>用于定时工作时，定时时间为： </a:t>
            </a:r>
            <a:endParaRPr lang="zh-CN" altLang="en-US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800" b="1" dirty="0"/>
              <a:t>   </a:t>
            </a:r>
            <a:r>
              <a:rPr lang="zh-CN" altLang="en-US" sz="2800" dirty="0"/>
              <a:t>  </a:t>
            </a:r>
            <a:r>
              <a:rPr lang="en-US" altLang="zh-CN" sz="2800" b="1" dirty="0"/>
              <a:t>t</a:t>
            </a:r>
            <a:r>
              <a:rPr lang="zh-CN" altLang="en-US" sz="2800" b="1" dirty="0"/>
              <a:t>＝</a:t>
            </a:r>
            <a:r>
              <a:rPr lang="en-US" altLang="zh-CN" sz="2800" b="1" dirty="0"/>
              <a:t>(2</a:t>
            </a:r>
            <a:r>
              <a:rPr lang="en-US" altLang="zh-CN" sz="2800" b="1" baseline="30000" dirty="0"/>
              <a:t>13</a:t>
            </a:r>
            <a:r>
              <a:rPr lang="en-US" altLang="zh-CN" sz="2800" b="1" dirty="0"/>
              <a:t>-Tx</a:t>
            </a:r>
            <a:r>
              <a:rPr lang="zh-CN" altLang="en-US" sz="2800" b="1" dirty="0"/>
              <a:t>初值</a:t>
            </a:r>
            <a:r>
              <a:rPr lang="en-US" altLang="zh-CN" sz="2800" b="1" dirty="0"/>
              <a:t>) ×</a:t>
            </a:r>
            <a:r>
              <a:rPr lang="zh-CN" altLang="en-US" sz="2800" b="1" dirty="0"/>
              <a:t>机器周期</a:t>
            </a:r>
            <a:endParaRPr lang="en-US" altLang="zh-CN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FF0066"/>
                </a:solidFill>
              </a:rPr>
              <a:t>★</a:t>
            </a:r>
            <a:r>
              <a:rPr lang="zh-CN" altLang="en-US" sz="2800" b="1" dirty="0"/>
              <a:t>在这种模式下，</a:t>
            </a:r>
            <a:r>
              <a:rPr lang="en-US" altLang="zh-CN" sz="2800" b="1" dirty="0"/>
              <a:t>16</a:t>
            </a:r>
            <a:r>
              <a:rPr lang="zh-CN" altLang="en-US" sz="2800" b="1" dirty="0"/>
              <a:t>寄存器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和</a:t>
            </a:r>
            <a:r>
              <a:rPr lang="en-US" altLang="zh-CN" sz="2800" b="1" dirty="0" err="1"/>
              <a:t>TLx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只用</a:t>
            </a:r>
            <a:r>
              <a:rPr lang="en-US" altLang="zh-CN" sz="2800" b="1" dirty="0"/>
              <a:t>13</a:t>
            </a:r>
            <a:r>
              <a:rPr lang="zh-CN" altLang="en-US" sz="2800" b="1" dirty="0"/>
              <a:t>位，其中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占高</a:t>
            </a:r>
            <a:r>
              <a:rPr lang="en-US" altLang="zh-CN" sz="2800" b="1" dirty="0"/>
              <a:t>8</a:t>
            </a:r>
            <a:r>
              <a:rPr lang="zh-CN" altLang="en-US" sz="2800" b="1" dirty="0"/>
              <a:t>位。其中</a:t>
            </a:r>
            <a:r>
              <a:rPr lang="en-US" altLang="zh-CN" sz="2800" b="1" dirty="0" err="1"/>
              <a:t>TLx</a:t>
            </a:r>
            <a:r>
              <a:rPr lang="zh-CN" altLang="en-US" sz="2800" b="1" dirty="0"/>
              <a:t>占低</a:t>
            </a:r>
            <a:r>
              <a:rPr lang="en-US" altLang="zh-CN" sz="2800" b="1" dirty="0"/>
              <a:t>5</a:t>
            </a:r>
            <a:r>
              <a:rPr lang="zh-CN" altLang="en-US" sz="2800" b="1" dirty="0"/>
              <a:t>位， </a:t>
            </a:r>
            <a:r>
              <a:rPr lang="en-US" altLang="zh-CN" sz="2800" b="1" dirty="0" err="1"/>
              <a:t>TLx</a:t>
            </a:r>
            <a:r>
              <a:rPr lang="zh-CN" altLang="en-US" sz="2800" b="1" dirty="0"/>
              <a:t>的高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位末用。</a:t>
            </a:r>
            <a:endParaRPr lang="zh-CN" altLang="en-US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FF0066"/>
                </a:solidFill>
              </a:rPr>
              <a:t>★</a:t>
            </a:r>
            <a:r>
              <a:rPr lang="zh-CN" altLang="en-US" sz="2800" b="1" dirty="0"/>
              <a:t>当</a:t>
            </a:r>
            <a:r>
              <a:rPr lang="en-US" altLang="zh-CN" sz="2800" b="1" dirty="0" err="1"/>
              <a:t>TLx</a:t>
            </a:r>
            <a:r>
              <a:rPr lang="zh-CN" altLang="en-US" sz="2800" b="1" dirty="0"/>
              <a:t>的低</a:t>
            </a:r>
            <a:r>
              <a:rPr lang="en-US" altLang="zh-CN" sz="2800" b="1" dirty="0"/>
              <a:t>5</a:t>
            </a:r>
            <a:r>
              <a:rPr lang="zh-CN" altLang="en-US" sz="2800" b="1" dirty="0"/>
              <a:t>位溢出时向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进位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而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溢出时硬件置位</a:t>
            </a:r>
            <a:r>
              <a:rPr lang="en-US" altLang="zh-CN" sz="2800" b="1" dirty="0" err="1"/>
              <a:t>TFx</a:t>
            </a:r>
            <a:r>
              <a:rPr lang="zh-CN" altLang="en-US" sz="2800" b="1" dirty="0"/>
              <a:t>，并申请中断。</a:t>
            </a:r>
            <a:endParaRPr lang="zh-CN" altLang="en-US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2800" b="1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99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0350"/>
            <a:ext cx="8496300" cy="1492250"/>
          </a:xfrm>
        </p:spPr>
        <p:txBody>
          <a:bodyPr/>
          <a:lstStyle/>
          <a:p>
            <a:pPr algn="l" eaLnBrk="1" hangingPunct="1"/>
            <a:r>
              <a:rPr lang="en-US" altLang="zh-CN" sz="2800" b="1" smtClean="0">
                <a:solidFill>
                  <a:srgbClr val="FF0066"/>
                </a:solidFill>
              </a:rPr>
              <a:t>★</a:t>
            </a:r>
            <a:r>
              <a:rPr lang="en-US" altLang="zh-CN" sz="2800" b="1" smtClean="0"/>
              <a:t> </a:t>
            </a:r>
            <a:r>
              <a:rPr lang="zh-CN" altLang="en-US" sz="2800" b="1" smtClean="0">
                <a:solidFill>
                  <a:schemeClr val="tx1"/>
                </a:solidFill>
              </a:rPr>
              <a:t>定时</a:t>
            </a:r>
            <a:r>
              <a:rPr lang="en-US" altLang="zh-CN" sz="2800" b="1" smtClean="0">
                <a:solidFill>
                  <a:schemeClr val="tx1"/>
                </a:solidFill>
              </a:rPr>
              <a:t>/</a:t>
            </a:r>
            <a:r>
              <a:rPr lang="zh-CN" altLang="en-US" sz="2800" b="1" smtClean="0">
                <a:solidFill>
                  <a:schemeClr val="tx1"/>
                </a:solidFill>
              </a:rPr>
              <a:t>计数器是否溢出可</a:t>
            </a:r>
            <a:r>
              <a:rPr lang="zh-CN" altLang="en-US" sz="2800" b="1" smtClean="0">
                <a:solidFill>
                  <a:srgbClr val="FF0000"/>
                </a:solidFill>
              </a:rPr>
              <a:t>查询</a:t>
            </a:r>
            <a:r>
              <a:rPr lang="en-US" altLang="zh-CN" sz="2800" b="1" smtClean="0">
                <a:solidFill>
                  <a:schemeClr val="tx1"/>
                </a:solidFill>
              </a:rPr>
              <a:t>TFx</a:t>
            </a:r>
            <a:r>
              <a:rPr lang="zh-CN" altLang="en-US" sz="2800" b="1" smtClean="0">
                <a:solidFill>
                  <a:schemeClr val="tx1"/>
                </a:solidFill>
              </a:rPr>
              <a:t>是否为</a:t>
            </a:r>
            <a:r>
              <a:rPr lang="en-US" altLang="zh-CN" sz="2800" b="1" smtClean="0">
                <a:solidFill>
                  <a:schemeClr val="tx1"/>
                </a:solidFill>
              </a:rPr>
              <a:t>1</a:t>
            </a:r>
            <a:r>
              <a:rPr lang="zh-CN" altLang="en-US" sz="2800" b="1" smtClean="0">
                <a:solidFill>
                  <a:schemeClr val="tx1"/>
                </a:solidFill>
              </a:rPr>
              <a:t>，如果开中断则当</a:t>
            </a:r>
            <a:r>
              <a:rPr lang="en-US" altLang="zh-CN" sz="2800" b="1" smtClean="0">
                <a:solidFill>
                  <a:schemeClr val="tx1"/>
                </a:solidFill>
              </a:rPr>
              <a:t>TFx=1</a:t>
            </a:r>
            <a:r>
              <a:rPr lang="zh-CN" altLang="en-US" sz="2800" b="1" smtClean="0">
                <a:solidFill>
                  <a:schemeClr val="tx1"/>
                </a:solidFill>
              </a:rPr>
              <a:t>时会产生溢出</a:t>
            </a:r>
            <a:r>
              <a:rPr lang="zh-CN" altLang="en-US" sz="2800" b="1" smtClean="0">
                <a:solidFill>
                  <a:srgbClr val="FF0000"/>
                </a:solidFill>
              </a:rPr>
              <a:t>中断</a:t>
            </a:r>
            <a:r>
              <a:rPr lang="zh-CN" altLang="en-US" sz="2800" b="1" smtClean="0">
                <a:solidFill>
                  <a:schemeClr val="tx1"/>
                </a:solidFill>
              </a:rPr>
              <a:t>。</a:t>
            </a:r>
            <a:r>
              <a:rPr lang="zh-CN" altLang="en-US" smtClean="0">
                <a:solidFill>
                  <a:schemeClr val="tx1"/>
                </a:solidFill>
              </a:rPr>
              <a:t> </a:t>
            </a:r>
            <a:br>
              <a:rPr lang="zh-CN" altLang="en-US" smtClean="0">
                <a:solidFill>
                  <a:schemeClr val="tx1"/>
                </a:solidFill>
              </a:rPr>
            </a:br>
            <a:endParaRPr lang="zh-CN" altLang="en-US" smtClean="0">
              <a:solidFill>
                <a:schemeClr val="tx1"/>
              </a:solidFill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250825" y="1524000"/>
            <a:ext cx="8713788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chemeClr val="tx2"/>
                </a:solidFill>
              </a:rPr>
              <a:t>           2 .</a:t>
            </a:r>
            <a:r>
              <a:rPr lang="zh-CN" altLang="en-US" sz="3200" b="1">
                <a:solidFill>
                  <a:schemeClr val="tx2"/>
                </a:solidFill>
              </a:rPr>
              <a:t>方式</a:t>
            </a:r>
            <a:r>
              <a:rPr lang="en-US" altLang="zh-CN" sz="3200" b="1">
                <a:solidFill>
                  <a:schemeClr val="tx2"/>
                </a:solidFill>
              </a:rPr>
              <a:t>1</a:t>
            </a:r>
            <a:endParaRPr lang="en-US" altLang="zh-CN" sz="3200" b="1">
              <a:solidFill>
                <a:schemeClr val="tx2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/>
              <a:t>      </a:t>
            </a:r>
            <a:r>
              <a:rPr lang="zh-CN" altLang="en-US" sz="2800" b="1"/>
              <a:t>当</a:t>
            </a:r>
            <a:r>
              <a:rPr lang="en-US" altLang="zh-CN" sz="2800" b="1"/>
              <a:t>TMOD</a:t>
            </a:r>
            <a:r>
              <a:rPr lang="zh-CN" altLang="en-US" sz="2800" b="1"/>
              <a:t>中</a:t>
            </a:r>
            <a:r>
              <a:rPr lang="en-US" altLang="zh-CN" sz="2800" b="1"/>
              <a:t>M1M0=01</a:t>
            </a:r>
            <a:r>
              <a:rPr lang="zh-CN" altLang="en-US" sz="2800" b="1"/>
              <a:t>时，定时计数器工作在方式</a:t>
            </a:r>
            <a:r>
              <a:rPr lang="en-US" altLang="zh-CN" sz="2800" b="1"/>
              <a:t>1</a:t>
            </a:r>
            <a:r>
              <a:rPr lang="zh-CN" altLang="en-US" sz="2800" b="1"/>
              <a:t>。</a:t>
            </a:r>
            <a:endParaRPr lang="zh-CN" altLang="en-US" sz="2800" b="1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★</a:t>
            </a:r>
            <a:r>
              <a:rPr lang="zh-CN" altLang="en-US" sz="2800" b="1"/>
              <a:t>该模式是一个</a:t>
            </a:r>
            <a:r>
              <a:rPr lang="en-US" altLang="zh-CN" sz="2800" b="1"/>
              <a:t>16</a:t>
            </a:r>
            <a:r>
              <a:rPr lang="zh-CN" altLang="en-US" sz="2800" b="1"/>
              <a:t>位定时／计数方式。</a:t>
            </a:r>
            <a:endParaRPr lang="zh-CN" altLang="en-US" sz="2800" b="1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/>
              <a:t>寄存器</a:t>
            </a:r>
            <a:r>
              <a:rPr lang="en-US" altLang="zh-CN" sz="2800" b="1"/>
              <a:t>THx</a:t>
            </a:r>
            <a:r>
              <a:rPr lang="zh-CN" altLang="en-US" sz="2800" b="1"/>
              <a:t>和</a:t>
            </a:r>
            <a:r>
              <a:rPr lang="en-US" altLang="zh-CN" sz="2800" b="1"/>
              <a:t>TLx</a:t>
            </a:r>
            <a:r>
              <a:rPr lang="zh-CN" altLang="en-US" sz="2800" b="1"/>
              <a:t>是以全</a:t>
            </a:r>
            <a:r>
              <a:rPr lang="en-US" altLang="zh-CN" sz="2800" b="1"/>
              <a:t>16</a:t>
            </a:r>
            <a:r>
              <a:rPr lang="zh-CN" altLang="en-US" sz="2800" b="1"/>
              <a:t>位参与操作，</a:t>
            </a:r>
            <a:endParaRPr lang="zh-CN" altLang="en-US" sz="2800" b="1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/>
              <a:t>计数方式时最大计数 </a:t>
            </a:r>
            <a:r>
              <a:rPr lang="en-US" altLang="zh-CN" sz="2800" b="1"/>
              <a:t>2</a:t>
            </a:r>
            <a:r>
              <a:rPr lang="en-US" altLang="zh-CN" sz="2800" b="1" baseline="30000"/>
              <a:t>16</a:t>
            </a:r>
            <a:r>
              <a:rPr lang="zh-CN" altLang="en-US" sz="2800" b="1"/>
              <a:t>＝</a:t>
            </a:r>
            <a:r>
              <a:rPr lang="en-US" altLang="zh-CN" sz="2800" b="1"/>
              <a:t>65536(</a:t>
            </a:r>
            <a:r>
              <a:rPr lang="zh-CN" altLang="en-US" sz="2800" b="1"/>
              <a:t>个外部脉冲</a:t>
            </a:r>
            <a:r>
              <a:rPr lang="en-US" altLang="zh-CN" sz="2800" b="1"/>
              <a:t>)</a:t>
            </a:r>
            <a:r>
              <a:rPr lang="en-US" altLang="zh-CN" sz="2800"/>
              <a:t> </a:t>
            </a:r>
            <a:endParaRPr lang="en-US" altLang="zh-CN" sz="2800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/>
              <a:t>用于定时工作方式时，定时时间为： </a:t>
            </a:r>
            <a:endParaRPr lang="zh-CN" altLang="en-US" sz="2800" b="1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/>
              <a:t>   </a:t>
            </a:r>
            <a:r>
              <a:rPr lang="zh-CN" altLang="en-US" sz="2800"/>
              <a:t>  </a:t>
            </a:r>
            <a:r>
              <a:rPr lang="en-US" altLang="zh-CN" sz="2800" b="1"/>
              <a:t>t</a:t>
            </a:r>
            <a:r>
              <a:rPr lang="zh-CN" altLang="en-US" sz="2800" b="1"/>
              <a:t>＝</a:t>
            </a:r>
            <a:r>
              <a:rPr lang="en-US" altLang="zh-CN" sz="2800" b="1"/>
              <a:t>(2</a:t>
            </a:r>
            <a:r>
              <a:rPr lang="en-US" altLang="zh-CN" sz="2800" b="1" baseline="30000"/>
              <a:t>16</a:t>
            </a:r>
            <a:r>
              <a:rPr lang="zh-CN" altLang="en-US" sz="2800" b="1"/>
              <a:t>一</a:t>
            </a:r>
            <a:r>
              <a:rPr lang="en-US" altLang="zh-CN" sz="2800" b="1"/>
              <a:t>Tx</a:t>
            </a:r>
            <a:r>
              <a:rPr lang="zh-CN" altLang="en-US" sz="2800" b="1"/>
              <a:t>初值</a:t>
            </a:r>
            <a:r>
              <a:rPr lang="en-US" altLang="zh-CN" sz="2800" b="1"/>
              <a:t>) ×</a:t>
            </a:r>
            <a:r>
              <a:rPr lang="zh-CN" altLang="en-US" sz="2800" b="1"/>
              <a:t>机器周期</a:t>
            </a:r>
            <a:r>
              <a:rPr lang="en-US" altLang="zh-CN" sz="2800" b="1"/>
              <a:t>   </a:t>
            </a:r>
            <a:endParaRPr lang="en-US" altLang="zh-CN" sz="2800" b="1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/>
              <a:t> </a:t>
            </a:r>
            <a:r>
              <a:rPr lang="en-US" altLang="zh-CN" sz="2800" b="1">
                <a:solidFill>
                  <a:srgbClr val="FF0066"/>
                </a:solidFill>
              </a:rPr>
              <a:t>★ </a:t>
            </a:r>
            <a:r>
              <a:rPr lang="en-US" altLang="zh-CN" sz="2800" b="1"/>
              <a:t>16</a:t>
            </a:r>
            <a:r>
              <a:rPr lang="zh-CN" altLang="en-US" sz="2800" b="1"/>
              <a:t>寄存器</a:t>
            </a:r>
            <a:r>
              <a:rPr lang="en-US" altLang="zh-CN" sz="2800" b="1"/>
              <a:t>(THx</a:t>
            </a:r>
            <a:r>
              <a:rPr lang="zh-CN" altLang="en-US" sz="2800" b="1"/>
              <a:t>和</a:t>
            </a:r>
            <a:r>
              <a:rPr lang="en-US" altLang="zh-CN" sz="2800" b="1"/>
              <a:t>TLx) </a:t>
            </a:r>
            <a:r>
              <a:rPr lang="zh-CN" altLang="en-US" sz="2800" b="1"/>
              <a:t>中</a:t>
            </a:r>
            <a:r>
              <a:rPr lang="en-US" altLang="zh-CN" sz="2800" b="1"/>
              <a:t>THx</a:t>
            </a:r>
            <a:r>
              <a:rPr lang="zh-CN" altLang="en-US" sz="2800" b="1"/>
              <a:t>提供高</a:t>
            </a:r>
            <a:r>
              <a:rPr lang="en-US" altLang="zh-CN" sz="2800" b="1"/>
              <a:t>8</a:t>
            </a:r>
            <a:r>
              <a:rPr lang="zh-CN" altLang="en-US" sz="2800" b="1"/>
              <a:t>位、</a:t>
            </a:r>
            <a:r>
              <a:rPr lang="en-US" altLang="zh-CN" sz="2800" b="1"/>
              <a:t>TLx</a:t>
            </a:r>
            <a:r>
              <a:rPr lang="zh-CN" altLang="en-US" sz="2800" b="1"/>
              <a:t>提供低</a:t>
            </a:r>
            <a:r>
              <a:rPr lang="en-US" altLang="zh-CN" sz="2800" b="1"/>
              <a:t>8</a:t>
            </a:r>
            <a:r>
              <a:rPr lang="zh-CN" altLang="en-US" sz="2800" b="1"/>
              <a:t>位计数初值 </a:t>
            </a:r>
            <a:endParaRPr lang="zh-CN" altLang="en-US" sz="28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6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807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              3. 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方式</a:t>
            </a: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2</a:t>
            </a:r>
            <a:endParaRPr lang="en-US" altLang="zh-CN" sz="3200" b="1">
              <a:solidFill>
                <a:schemeClr val="tx2"/>
              </a:solidFill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zh-CN" sz="2800" b="1">
                <a:latin typeface="宋体" pitchFamily="2" charset="-122"/>
              </a:rPr>
              <a:t>      </a:t>
            </a:r>
            <a:r>
              <a:rPr lang="zh-CN" altLang="en-US" sz="2800" b="1">
                <a:latin typeface="宋体" pitchFamily="2" charset="-122"/>
              </a:rPr>
              <a:t>当</a:t>
            </a:r>
            <a:r>
              <a:rPr lang="en-US" altLang="zh-CN" sz="2800" b="1">
                <a:latin typeface="宋体" pitchFamily="2" charset="-122"/>
              </a:rPr>
              <a:t>TMOD</a:t>
            </a:r>
            <a:r>
              <a:rPr lang="zh-CN" altLang="en-US" sz="2800" b="1">
                <a:latin typeface="宋体" pitchFamily="2" charset="-122"/>
              </a:rPr>
              <a:t>中</a:t>
            </a:r>
            <a:r>
              <a:rPr lang="en-US" altLang="zh-CN" sz="2800" b="1">
                <a:latin typeface="宋体" pitchFamily="2" charset="-122"/>
              </a:rPr>
              <a:t>M1M0=10</a:t>
            </a:r>
            <a:r>
              <a:rPr lang="zh-CN" altLang="en-US" sz="2800" b="1">
                <a:latin typeface="宋体" pitchFamily="2" charset="-122"/>
              </a:rPr>
              <a:t>时，定时器工作在方式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zh-CN" altLang="en-US" sz="2800" b="1">
                <a:latin typeface="宋体" pitchFamily="2" charset="-122"/>
              </a:rPr>
              <a:t>。</a:t>
            </a:r>
            <a:endParaRPr lang="zh-CN" altLang="en-US" sz="2800" b="1">
              <a:latin typeface="宋体" pitchFamily="2" charset="-122"/>
            </a:endParaRPr>
          </a:p>
          <a:p>
            <a:pPr algn="ctr" eaLnBrk="1" hangingPunct="1">
              <a:lnSpc>
                <a:spcPct val="11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方式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zh-CN" altLang="en-US" sz="2800" b="1">
                <a:latin typeface="宋体" pitchFamily="2" charset="-122"/>
              </a:rPr>
              <a:t>是</a:t>
            </a:r>
            <a:r>
              <a:rPr lang="en-US" altLang="zh-CN" sz="2800" b="1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位的可自动重装载的定时</a:t>
            </a:r>
            <a:r>
              <a:rPr lang="en-US" altLang="zh-CN" sz="2800" b="1">
                <a:latin typeface="宋体" pitchFamily="2" charset="-122"/>
              </a:rPr>
              <a:t>/</a:t>
            </a:r>
            <a:r>
              <a:rPr lang="zh-CN" altLang="en-US" sz="2800" b="1">
                <a:latin typeface="宋体" pitchFamily="2" charset="-122"/>
              </a:rPr>
              <a:t>计数方式。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en-US" altLang="zh-CN" sz="2800" b="1">
                <a:latin typeface="宋体" pitchFamily="2" charset="-122"/>
              </a:rPr>
              <a:t>16</a:t>
            </a:r>
            <a:r>
              <a:rPr lang="zh-CN" altLang="en-US" sz="2800" b="1">
                <a:latin typeface="宋体" pitchFamily="2" charset="-122"/>
              </a:rPr>
              <a:t>位的计数器被拆成两个</a:t>
            </a:r>
            <a:r>
              <a:rPr lang="en-US" altLang="zh-CN" sz="2800" b="1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位，其中</a:t>
            </a:r>
            <a:r>
              <a:rPr lang="en-US" altLang="zh-CN" sz="2800" b="1">
                <a:latin typeface="宋体" pitchFamily="2" charset="-122"/>
              </a:rPr>
              <a:t>TLx</a:t>
            </a:r>
            <a:r>
              <a:rPr lang="zh-CN" altLang="en-US" sz="2800" b="1">
                <a:latin typeface="宋体" pitchFamily="2" charset="-122"/>
              </a:rPr>
              <a:t>用作</a:t>
            </a:r>
            <a:r>
              <a:rPr lang="en-US" altLang="zh-CN" sz="2800" b="1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位计数器， </a:t>
            </a:r>
            <a:r>
              <a:rPr lang="en-US" altLang="zh-CN" sz="2800" b="1">
                <a:latin typeface="宋体" pitchFamily="2" charset="-122"/>
              </a:rPr>
              <a:t>THx</a:t>
            </a:r>
            <a:r>
              <a:rPr lang="zh-CN" altLang="en-US" sz="2800" b="1">
                <a:latin typeface="宋体" pitchFamily="2" charset="-122"/>
              </a:rPr>
              <a:t>用以保持计数初值。当</a:t>
            </a:r>
            <a:r>
              <a:rPr lang="en-US" altLang="zh-CN" sz="2800" b="1">
                <a:latin typeface="宋体" pitchFamily="2" charset="-122"/>
              </a:rPr>
              <a:t>TLx</a:t>
            </a:r>
            <a:r>
              <a:rPr lang="zh-CN" altLang="en-US" sz="2800" b="1">
                <a:latin typeface="宋体" pitchFamily="2" charset="-122"/>
              </a:rPr>
              <a:t>计数溢出，置</a:t>
            </a:r>
            <a:r>
              <a:rPr lang="en-US" altLang="zh-CN" sz="2800" b="1">
                <a:latin typeface="宋体" pitchFamily="2" charset="-122"/>
              </a:rPr>
              <a:t>TFx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THx</a:t>
            </a:r>
            <a:r>
              <a:rPr lang="zh-CN" altLang="en-US" sz="2800" b="1">
                <a:latin typeface="宋体" pitchFamily="2" charset="-122"/>
              </a:rPr>
              <a:t>中的初值自动装入</a:t>
            </a:r>
            <a:r>
              <a:rPr lang="en-US" altLang="zh-CN" sz="2800" b="1">
                <a:latin typeface="宋体" pitchFamily="2" charset="-122"/>
              </a:rPr>
              <a:t>TLx</a:t>
            </a:r>
            <a:r>
              <a:rPr lang="zh-CN" altLang="en-US" sz="2800" b="1">
                <a:latin typeface="宋体" pitchFamily="2" charset="-122"/>
              </a:rPr>
              <a:t>，继续计数，循环重复计数。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用于计数工作方式时，最大计数值为：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        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en-US" altLang="zh-CN" sz="2800" b="1" baseline="30000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＝</a:t>
            </a:r>
            <a:r>
              <a:rPr lang="en-US" altLang="zh-CN" sz="2800" b="1">
                <a:latin typeface="宋体" pitchFamily="2" charset="-122"/>
              </a:rPr>
              <a:t>256(</a:t>
            </a:r>
            <a:r>
              <a:rPr lang="zh-CN" altLang="en-US" sz="2800" b="1">
                <a:latin typeface="宋体" pitchFamily="2" charset="-122"/>
              </a:rPr>
              <a:t>个外部脉冲</a:t>
            </a:r>
            <a:r>
              <a:rPr lang="en-US" altLang="zh-CN" sz="2800" b="1">
                <a:latin typeface="宋体" pitchFamily="2" charset="-122"/>
              </a:rPr>
              <a:t>)</a:t>
            </a:r>
            <a:r>
              <a:rPr lang="zh-CN" altLang="en-US" sz="2800" b="1">
                <a:latin typeface="宋体" pitchFamily="2" charset="-122"/>
              </a:rPr>
              <a:t>。 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用于定时工作方式时，其定时时间为；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     </a:t>
            </a:r>
            <a:r>
              <a:rPr lang="en-US" altLang="zh-CN" sz="2800" b="1">
                <a:latin typeface="宋体" pitchFamily="2" charset="-122"/>
              </a:rPr>
              <a:t>t</a:t>
            </a:r>
            <a:r>
              <a:rPr lang="zh-CN" altLang="en-US" sz="2800" b="1">
                <a:latin typeface="宋体" pitchFamily="2" charset="-122"/>
              </a:rPr>
              <a:t>＝</a:t>
            </a:r>
            <a:r>
              <a:rPr lang="en-US" altLang="zh-CN" sz="2800" b="1">
                <a:latin typeface="宋体" pitchFamily="2" charset="-122"/>
              </a:rPr>
              <a:t>(2</a:t>
            </a:r>
            <a:r>
              <a:rPr lang="en-US" altLang="zh-CN" sz="2800" b="1" baseline="30000">
                <a:latin typeface="宋体" pitchFamily="2" charset="-122"/>
              </a:rPr>
              <a:t>8</a:t>
            </a:r>
            <a:r>
              <a:rPr lang="en-US" altLang="zh-CN" sz="2800" b="1">
                <a:latin typeface="Courier New" pitchFamily="49" charset="0"/>
              </a:rPr>
              <a:t>-</a:t>
            </a:r>
            <a:r>
              <a:rPr lang="en-US" altLang="zh-CN" sz="2800" b="1">
                <a:latin typeface="宋体" pitchFamily="2" charset="-122"/>
              </a:rPr>
              <a:t>THx</a:t>
            </a:r>
            <a:r>
              <a:rPr lang="zh-CN" altLang="en-US" sz="2800" b="1">
                <a:latin typeface="宋体" pitchFamily="2" charset="-122"/>
              </a:rPr>
              <a:t>初值</a:t>
            </a:r>
            <a:r>
              <a:rPr lang="en-US" altLang="zh-CN" sz="2800" b="1">
                <a:latin typeface="宋体" pitchFamily="2" charset="-122"/>
              </a:rPr>
              <a:t>)×</a:t>
            </a:r>
            <a:r>
              <a:rPr lang="zh-CN" altLang="en-US" sz="2800" b="1">
                <a:latin typeface="宋体" pitchFamily="2" charset="-122"/>
              </a:rPr>
              <a:t>机器</a:t>
            </a:r>
            <a:r>
              <a:rPr lang="zh-CN" altLang="en-US" sz="2800" b="1"/>
              <a:t>周期</a:t>
            </a:r>
            <a:endParaRPr lang="en-US" altLang="zh-CN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这种工作方式可省去用户重装常数的程序，并可产生精确的定时时间，特别适用作串行口波待率发生器</a:t>
            </a:r>
            <a:r>
              <a:rPr lang="zh-CN" altLang="en-US" sz="2800" b="1"/>
              <a:t>。</a:t>
            </a:r>
            <a:r>
              <a:rPr lang="zh-CN" altLang="en-US" sz="2800"/>
              <a:t> </a:t>
            </a:r>
            <a:endParaRPr lang="zh-CN" altLang="en-US" sz="2800"/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zh-CN" altLang="en-US" sz="2800">
              <a:latin typeface="Tahoma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endParaRPr lang="en-US" altLang="zh-CN" sz="2800" b="1">
              <a:solidFill>
                <a:schemeClr val="tx2"/>
              </a:solidFill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46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685800" y="838200"/>
            <a:ext cx="594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0" y="0"/>
            <a:ext cx="9251950" cy="644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              4.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方式</a:t>
            </a: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3</a:t>
            </a:r>
            <a:endParaRPr lang="en-US" altLang="zh-CN" sz="3200" b="1">
              <a:solidFill>
                <a:schemeClr val="tx2"/>
              </a:solidFill>
              <a:latin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>
                <a:latin typeface="宋体" pitchFamily="2" charset="-122"/>
              </a:rPr>
              <a:t>    </a:t>
            </a:r>
            <a:r>
              <a:rPr lang="zh-CN" altLang="en-US" sz="2800" b="1">
                <a:latin typeface="宋体" pitchFamily="2" charset="-122"/>
              </a:rPr>
              <a:t>当</a:t>
            </a:r>
            <a:r>
              <a:rPr lang="en-US" altLang="zh-CN" sz="2800" b="1">
                <a:latin typeface="宋体" pitchFamily="2" charset="-122"/>
              </a:rPr>
              <a:t>TMOD</a:t>
            </a:r>
            <a:r>
              <a:rPr lang="zh-CN" altLang="en-US" sz="2800" b="1">
                <a:latin typeface="宋体" pitchFamily="2" charset="-122"/>
              </a:rPr>
              <a:t>中</a:t>
            </a:r>
            <a:r>
              <a:rPr lang="en-US" altLang="zh-CN" sz="2800" b="1">
                <a:latin typeface="宋体" pitchFamily="2" charset="-122"/>
              </a:rPr>
              <a:t>M1M0=11</a:t>
            </a:r>
            <a:r>
              <a:rPr lang="zh-CN" altLang="en-US" sz="2800" b="1">
                <a:latin typeface="宋体" pitchFamily="2" charset="-122"/>
              </a:rPr>
              <a:t>时，定时器工作在方式</a:t>
            </a:r>
            <a:r>
              <a:rPr lang="en-US" altLang="zh-CN" sz="2800" b="1">
                <a:latin typeface="宋体" pitchFamily="2" charset="-122"/>
              </a:rPr>
              <a:t>3</a:t>
            </a:r>
            <a:r>
              <a:rPr lang="zh-CN" altLang="en-US" sz="2800" b="1">
                <a:latin typeface="宋体" pitchFamily="2" charset="-122"/>
              </a:rPr>
              <a:t>。</a:t>
            </a:r>
            <a:endParaRPr lang="zh-CN" altLang="en-US" sz="2800" b="1">
              <a:solidFill>
                <a:schemeClr val="tx2"/>
              </a:solidFill>
              <a:latin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方式</a:t>
            </a:r>
            <a:r>
              <a:rPr lang="en-US" altLang="zh-CN" sz="2800" b="1">
                <a:latin typeface="宋体" pitchFamily="2" charset="-122"/>
              </a:rPr>
              <a:t>3</a:t>
            </a:r>
            <a:r>
              <a:rPr lang="zh-CN" altLang="en-US" sz="2800" b="1">
                <a:latin typeface="宋体" pitchFamily="2" charset="-122"/>
              </a:rPr>
              <a:t>只适合于定时</a:t>
            </a:r>
            <a:r>
              <a:rPr lang="en-US" altLang="zh-CN" sz="2800" b="1">
                <a:latin typeface="宋体" pitchFamily="2" charset="-122"/>
              </a:rPr>
              <a:t>/</a:t>
            </a:r>
            <a:r>
              <a:rPr lang="zh-CN" altLang="en-US" sz="2800" b="1">
                <a:latin typeface="宋体" pitchFamily="2" charset="-122"/>
              </a:rPr>
              <a:t>计数器</a:t>
            </a:r>
            <a:r>
              <a:rPr lang="en-US" altLang="zh-CN" sz="2800" b="1">
                <a:latin typeface="宋体" pitchFamily="2" charset="-122"/>
              </a:rPr>
              <a:t>0(T0)</a:t>
            </a:r>
            <a:r>
              <a:rPr lang="zh-CN" altLang="en-US" sz="2800" b="1">
                <a:latin typeface="宋体" pitchFamily="2" charset="-122"/>
              </a:rPr>
              <a:t>。</a:t>
            </a:r>
            <a:endParaRPr lang="en-US" altLang="zh-CN" sz="2800" b="1">
              <a:latin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若将</a:t>
            </a:r>
            <a:r>
              <a:rPr lang="en-US" altLang="zh-CN" sz="2800" b="1">
                <a:latin typeface="宋体" pitchFamily="2" charset="-122"/>
              </a:rPr>
              <a:t>T0</a:t>
            </a:r>
            <a:r>
              <a:rPr lang="zh-CN" altLang="en-US" sz="2800" b="1">
                <a:latin typeface="宋体" pitchFamily="2" charset="-122"/>
              </a:rPr>
              <a:t>设置为方式</a:t>
            </a:r>
            <a:r>
              <a:rPr lang="en-US" altLang="zh-CN" sz="2800" b="1">
                <a:latin typeface="宋体" pitchFamily="2" charset="-122"/>
              </a:rPr>
              <a:t>3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TL0</a:t>
            </a:r>
            <a:r>
              <a:rPr lang="zh-CN" altLang="en-US" sz="2800" b="1">
                <a:latin typeface="宋体" pitchFamily="2" charset="-122"/>
              </a:rPr>
              <a:t>和</a:t>
            </a:r>
            <a:r>
              <a:rPr lang="en-US" altLang="zh-CN" sz="2800" b="1">
                <a:latin typeface="宋体" pitchFamily="2" charset="-122"/>
              </a:rPr>
              <a:t>TH0</a:t>
            </a:r>
            <a:r>
              <a:rPr lang="zh-CN" altLang="en-US" sz="2800" b="1">
                <a:latin typeface="宋体" pitchFamily="2" charset="-122"/>
              </a:rPr>
              <a:t>被分成为两个互相独立的</a:t>
            </a:r>
            <a:r>
              <a:rPr lang="en-US" altLang="zh-CN" sz="2800" b="1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位计数器。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 </a:t>
            </a:r>
            <a:r>
              <a:rPr lang="en-US" altLang="zh-CN" sz="2800" b="1">
                <a:latin typeface="宋体" pitchFamily="2" charset="-122"/>
              </a:rPr>
              <a:t>TL0</a:t>
            </a:r>
            <a:r>
              <a:rPr lang="zh-CN" altLang="en-US" sz="2800" b="1">
                <a:latin typeface="宋体" pitchFamily="2" charset="-122"/>
              </a:rPr>
              <a:t>可工作为定时方式或计数方式。占用原</a:t>
            </a:r>
            <a:r>
              <a:rPr lang="en-US" altLang="zh-CN" sz="2800" b="1">
                <a:latin typeface="宋体" pitchFamily="2" charset="-122"/>
              </a:rPr>
              <a:t>T0</a:t>
            </a:r>
            <a:r>
              <a:rPr lang="zh-CN" altLang="en-US" sz="2800" b="1">
                <a:latin typeface="宋体" pitchFamily="2" charset="-122"/>
              </a:rPr>
              <a:t>的各控制位、引脚和中断源。即</a:t>
            </a:r>
            <a:r>
              <a:rPr lang="en-US" altLang="zh-CN" sz="2800" b="1">
                <a:latin typeface="宋体" pitchFamily="2" charset="-122"/>
              </a:rPr>
              <a:t>C</a:t>
            </a:r>
            <a:r>
              <a:rPr lang="zh-CN" altLang="en-US" sz="2800" b="1">
                <a:latin typeface="宋体" pitchFamily="2" charset="-122"/>
              </a:rPr>
              <a:t>／</a:t>
            </a:r>
            <a:r>
              <a:rPr lang="en-US" altLang="zh-CN" sz="2800" b="1">
                <a:latin typeface="宋体" pitchFamily="2" charset="-122"/>
              </a:rPr>
              <a:t>T</a:t>
            </a:r>
            <a:r>
              <a:rPr lang="zh-CN" altLang="en-US" sz="2800" b="1">
                <a:latin typeface="宋体" pitchFamily="2" charset="-122"/>
              </a:rPr>
              <a:t>、</a:t>
            </a:r>
            <a:r>
              <a:rPr lang="en-US" altLang="zh-CN" sz="2800" b="1">
                <a:latin typeface="宋体" pitchFamily="2" charset="-122"/>
              </a:rPr>
              <a:t>GATE</a:t>
            </a:r>
            <a:r>
              <a:rPr lang="zh-CN" altLang="en-US" sz="2800" b="1">
                <a:latin typeface="宋体" pitchFamily="2" charset="-122"/>
              </a:rPr>
              <a:t>、</a:t>
            </a:r>
            <a:r>
              <a:rPr lang="en-US" altLang="zh-CN" sz="2800" b="1">
                <a:latin typeface="宋体" pitchFamily="2" charset="-122"/>
              </a:rPr>
              <a:t>TR0</a:t>
            </a:r>
            <a:r>
              <a:rPr lang="zh-CN" altLang="en-US" sz="2800" b="1">
                <a:latin typeface="宋体" pitchFamily="2" charset="-122"/>
              </a:rPr>
              <a:t>、</a:t>
            </a:r>
            <a:r>
              <a:rPr lang="en-US" altLang="zh-CN" sz="2800" b="1">
                <a:latin typeface="宋体" pitchFamily="2" charset="-122"/>
              </a:rPr>
              <a:t>TF0</a:t>
            </a:r>
            <a:r>
              <a:rPr lang="zh-CN" altLang="en-US" sz="2800" b="1">
                <a:latin typeface="宋体" pitchFamily="2" charset="-122"/>
              </a:rPr>
              <a:t>和</a:t>
            </a:r>
            <a:r>
              <a:rPr lang="en-US" altLang="zh-CN" sz="2800" b="1">
                <a:latin typeface="宋体" pitchFamily="2" charset="-122"/>
              </a:rPr>
              <a:t>T0(P3.4)</a:t>
            </a:r>
            <a:r>
              <a:rPr lang="zh-CN" altLang="en-US" sz="2800" b="1">
                <a:latin typeface="宋体" pitchFamily="2" charset="-122"/>
              </a:rPr>
              <a:t>引脚、</a:t>
            </a:r>
            <a:r>
              <a:rPr lang="en-US" altLang="zh-CN" sz="2800" b="1">
                <a:latin typeface="宋体" pitchFamily="2" charset="-122"/>
              </a:rPr>
              <a:t>INT0 (P3.2)</a:t>
            </a:r>
            <a:r>
              <a:rPr lang="zh-CN" altLang="en-US" sz="2800" b="1">
                <a:latin typeface="宋体" pitchFamily="2" charset="-122"/>
              </a:rPr>
              <a:t>引脚。       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</a:t>
            </a:r>
            <a:r>
              <a:rPr lang="en-US" altLang="zh-CN" sz="2800" b="1">
                <a:latin typeface="宋体" pitchFamily="2" charset="-122"/>
              </a:rPr>
              <a:t>TH0</a:t>
            </a:r>
            <a:r>
              <a:rPr lang="zh-CN" altLang="en-US" sz="2800" b="1">
                <a:latin typeface="宋体" pitchFamily="2" charset="-122"/>
              </a:rPr>
              <a:t>只可用作定时功能，占用定时器</a:t>
            </a:r>
            <a:r>
              <a:rPr lang="en-US" altLang="zh-CN" sz="2800" b="1">
                <a:latin typeface="宋体" pitchFamily="2" charset="-122"/>
              </a:rPr>
              <a:t>T1</a:t>
            </a:r>
            <a:r>
              <a:rPr lang="zh-CN" altLang="en-US" sz="2800" b="1">
                <a:latin typeface="宋体" pitchFamily="2" charset="-122"/>
              </a:rPr>
              <a:t>的控制位</a:t>
            </a:r>
            <a:r>
              <a:rPr lang="en-US" altLang="zh-CN" sz="2800" b="1">
                <a:latin typeface="宋体" pitchFamily="2" charset="-122"/>
              </a:rPr>
              <a:t>TR1</a:t>
            </a:r>
            <a:r>
              <a:rPr lang="zh-CN" altLang="en-US" sz="2800" b="1">
                <a:latin typeface="宋体" pitchFamily="2" charset="-122"/>
              </a:rPr>
              <a:t>和</a:t>
            </a:r>
            <a:r>
              <a:rPr lang="en-US" altLang="zh-CN" sz="2800" b="1">
                <a:latin typeface="宋体" pitchFamily="2" charset="-122"/>
              </a:rPr>
              <a:t>T1</a:t>
            </a:r>
            <a:r>
              <a:rPr lang="zh-CN" altLang="en-US" sz="2800" b="1">
                <a:latin typeface="宋体" pitchFamily="2" charset="-122"/>
              </a:rPr>
              <a:t>的中断标志位</a:t>
            </a:r>
            <a:r>
              <a:rPr lang="en-US" altLang="zh-CN" sz="2800" b="1">
                <a:latin typeface="宋体" pitchFamily="2" charset="-122"/>
              </a:rPr>
              <a:t>TF1</a:t>
            </a:r>
            <a:r>
              <a:rPr lang="zh-CN" altLang="en-US" sz="2800" b="1">
                <a:latin typeface="宋体" pitchFamily="2" charset="-122"/>
              </a:rPr>
              <a:t>，其启动和关闭仅受</a:t>
            </a:r>
            <a:r>
              <a:rPr lang="en-US" altLang="zh-CN" sz="2800" b="1">
                <a:latin typeface="宋体" pitchFamily="2" charset="-122"/>
              </a:rPr>
              <a:t>TRl</a:t>
            </a:r>
            <a:r>
              <a:rPr lang="zh-CN" altLang="en-US" sz="2800" b="1">
                <a:latin typeface="宋体" pitchFamily="2" charset="-122"/>
              </a:rPr>
              <a:t>的控制。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 只有将</a:t>
            </a:r>
            <a:r>
              <a:rPr lang="en-US" altLang="zh-CN" sz="2800" b="1">
                <a:latin typeface="宋体" pitchFamily="2" charset="-122"/>
              </a:rPr>
              <a:t>T1</a:t>
            </a:r>
            <a:r>
              <a:rPr lang="zh-CN" altLang="en-US" sz="2800" b="1">
                <a:latin typeface="宋体" pitchFamily="2" charset="-122"/>
              </a:rPr>
              <a:t>用做串行口的波特率发生器时，</a:t>
            </a:r>
            <a:r>
              <a:rPr lang="en-US" altLang="zh-CN" sz="2800" b="1">
                <a:latin typeface="宋体" pitchFamily="2" charset="-122"/>
              </a:rPr>
              <a:t>T0</a:t>
            </a:r>
            <a:r>
              <a:rPr lang="zh-CN" altLang="en-US" sz="2800" b="1">
                <a:latin typeface="宋体" pitchFamily="2" charset="-122"/>
              </a:rPr>
              <a:t>才工作在方式</a:t>
            </a:r>
            <a:r>
              <a:rPr lang="en-US" altLang="zh-CN" sz="2800" b="1">
                <a:latin typeface="宋体" pitchFamily="2" charset="-122"/>
              </a:rPr>
              <a:t>3</a:t>
            </a:r>
            <a:r>
              <a:rPr lang="zh-CN" altLang="en-US" sz="2800" b="1">
                <a:latin typeface="宋体" pitchFamily="2" charset="-122"/>
              </a:rPr>
              <a:t>，以便增加一个定时器。</a:t>
            </a:r>
            <a:endParaRPr lang="en-US" altLang="zh-CN" sz="2800">
              <a:latin typeface="宋体" pitchFamily="2" charset="-122"/>
            </a:endParaRP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4140200" y="335756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93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-512763" y="304800"/>
            <a:ext cx="8785226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algn="ctr"/>
            <a:r>
              <a:rPr lang="en-US" altLang="zh-CN" sz="3200" b="1">
                <a:solidFill>
                  <a:schemeClr val="tx2"/>
                </a:solidFill>
              </a:rPr>
              <a:t>7.4  </a:t>
            </a:r>
            <a:r>
              <a:rPr lang="zh-CN" altLang="en-US" sz="3200" b="1">
                <a:solidFill>
                  <a:schemeClr val="tx2"/>
                </a:solidFill>
              </a:rPr>
              <a:t>定时</a:t>
            </a:r>
            <a:r>
              <a:rPr lang="en-US" altLang="zh-CN" sz="3200" b="1">
                <a:solidFill>
                  <a:schemeClr val="tx2"/>
                </a:solidFill>
              </a:rPr>
              <a:t>/</a:t>
            </a:r>
            <a:r>
              <a:rPr lang="zh-CN" altLang="en-US" sz="3200" b="1">
                <a:solidFill>
                  <a:schemeClr val="tx2"/>
                </a:solidFill>
              </a:rPr>
              <a:t>计数器的应用程序设计</a:t>
            </a:r>
            <a:br>
              <a:rPr lang="zh-CN" altLang="en-US" sz="3200">
                <a:solidFill>
                  <a:schemeClr val="tx2"/>
                </a:solidFill>
              </a:rPr>
            </a:b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7.4.1  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定时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/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计数器的计数初值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C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的计算和装入</a:t>
            </a:r>
            <a:endParaRPr lang="zh-CN" altLang="en-US" sz="2800" b="1">
              <a:solidFill>
                <a:srgbClr val="FF0000"/>
              </a:solidFill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   如前所述，定时</a:t>
            </a:r>
            <a:r>
              <a:rPr lang="en-US" altLang="zh-CN" sz="2800" b="1">
                <a:latin typeface="宋体" pitchFamily="2" charset="-122"/>
              </a:rPr>
              <a:t>/</a:t>
            </a:r>
            <a:r>
              <a:rPr lang="zh-CN" altLang="en-US" sz="2800" b="1">
                <a:latin typeface="宋体" pitchFamily="2" charset="-122"/>
              </a:rPr>
              <a:t>计数器在不同工作方式时的模值是不同的（如模为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en-US" altLang="zh-CN" sz="2800" b="1" baseline="30000">
                <a:latin typeface="宋体" pitchFamily="2" charset="-122"/>
              </a:rPr>
              <a:t>13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en-US" altLang="zh-CN" sz="2800" b="1" baseline="30000">
                <a:latin typeface="宋体" pitchFamily="2" charset="-122"/>
              </a:rPr>
              <a:t>16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en-US" altLang="zh-CN" sz="2800" b="1" baseline="30000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等），由于采用加</a:t>
            </a:r>
            <a:r>
              <a:rPr lang="en-US" altLang="zh-CN" sz="2800" b="1">
                <a:latin typeface="宋体" pitchFamily="2" charset="-122"/>
              </a:rPr>
              <a:t>1</a:t>
            </a:r>
            <a:r>
              <a:rPr lang="zh-CN" altLang="en-US" sz="2800" b="1">
                <a:latin typeface="宋体" pitchFamily="2" charset="-122"/>
              </a:rPr>
              <a:t>计数，因此若计数个数为</a:t>
            </a:r>
            <a:r>
              <a:rPr lang="en-US" altLang="zh-CN" sz="2800" b="1">
                <a:latin typeface="宋体" pitchFamily="2" charset="-122"/>
              </a:rPr>
              <a:t>X,</a:t>
            </a:r>
            <a:r>
              <a:rPr lang="zh-CN" altLang="en-US" sz="2800" b="1">
                <a:latin typeface="宋体" pitchFamily="2" charset="-122"/>
              </a:rPr>
              <a:t>则计数初值应为</a:t>
            </a:r>
            <a:r>
              <a:rPr lang="en-US" altLang="zh-CN" sz="2800" b="1">
                <a:latin typeface="宋体" pitchFamily="2" charset="-122"/>
              </a:rPr>
              <a:t>(</a:t>
            </a:r>
            <a:r>
              <a:rPr lang="zh-CN" altLang="en-US" sz="2800" b="1">
                <a:latin typeface="宋体" pitchFamily="2" charset="-122"/>
              </a:rPr>
              <a:t>模</a:t>
            </a:r>
            <a:r>
              <a:rPr lang="en-US" altLang="zh-CN" sz="2800" b="1">
                <a:latin typeface="宋体" pitchFamily="2" charset="-122"/>
              </a:rPr>
              <a:t>-X=-X)</a:t>
            </a:r>
            <a:r>
              <a:rPr lang="zh-CN" altLang="en-US" sz="2800" b="1">
                <a:latin typeface="宋体" pitchFamily="2" charset="-122"/>
              </a:rPr>
              <a:t>负值。</a:t>
            </a:r>
            <a:endParaRPr lang="zh-CN" altLang="en-US" sz="28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 计数初值（</a:t>
            </a:r>
            <a:r>
              <a:rPr lang="en-US" altLang="zh-CN" sz="2800" b="1">
                <a:latin typeface="宋体" pitchFamily="2" charset="-122"/>
              </a:rPr>
              <a:t>C</a:t>
            </a:r>
            <a:r>
              <a:rPr lang="zh-CN" altLang="en-US" sz="2800" b="1">
                <a:latin typeface="宋体" pitchFamily="2" charset="-122"/>
              </a:rPr>
              <a:t>）的求法如下。</a:t>
            </a:r>
            <a:endParaRPr lang="zh-CN" altLang="en-US" sz="28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 </a:t>
            </a:r>
            <a:r>
              <a:rPr lang="zh-CN" altLang="en-US" sz="2800" b="1">
                <a:solidFill>
                  <a:srgbClr val="FFCCFF"/>
                </a:solidFill>
                <a:latin typeface="宋体" pitchFamily="2" charset="-122"/>
              </a:rPr>
              <a:t>计数方式：</a:t>
            </a:r>
            <a:endParaRPr lang="zh-CN" altLang="en-US" sz="2800" b="1">
              <a:solidFill>
                <a:srgbClr val="FFCCFF"/>
              </a:solidFill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     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计数初值 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C=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模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-X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（其中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X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为要计的脉冲个数）</a:t>
            </a:r>
            <a:endParaRPr lang="zh-CN" altLang="en-US" sz="2800" b="1">
              <a:solidFill>
                <a:schemeClr val="folHlink"/>
              </a:solidFill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solidFill>
                  <a:srgbClr val="FFCCFF"/>
                </a:solidFill>
                <a:latin typeface="宋体" pitchFamily="2" charset="-122"/>
              </a:rPr>
              <a:t>定时方式</a:t>
            </a:r>
            <a:r>
              <a:rPr lang="zh-CN" altLang="en-US" sz="2800" b="1">
                <a:latin typeface="宋体" pitchFamily="2" charset="-122"/>
              </a:rPr>
              <a:t>：</a:t>
            </a:r>
            <a:endParaRPr lang="zh-CN" altLang="en-US" sz="28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     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计数初值 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C=[ t / MC]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补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=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模－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t / MC</a:t>
            </a:r>
            <a:endParaRPr lang="en-US" altLang="zh-CN" sz="2800" b="1">
              <a:solidFill>
                <a:schemeClr val="folHlink"/>
              </a:solidFill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宋体" pitchFamily="2" charset="-122"/>
              </a:rPr>
              <a:t>   </a:t>
            </a:r>
            <a:r>
              <a:rPr lang="zh-CN" altLang="en-US" sz="2800" b="1">
                <a:latin typeface="宋体" pitchFamily="2" charset="-122"/>
              </a:rPr>
              <a:t>其中</a:t>
            </a:r>
            <a:r>
              <a:rPr lang="en-US" altLang="zh-CN" sz="2800" b="1">
                <a:latin typeface="宋体" pitchFamily="2" charset="-122"/>
              </a:rPr>
              <a:t>t</a:t>
            </a:r>
            <a:r>
              <a:rPr lang="zh-CN" altLang="en-US" sz="2800" b="1">
                <a:latin typeface="宋体" pitchFamily="2" charset="-122"/>
              </a:rPr>
              <a:t>为欲定时时间，</a:t>
            </a:r>
            <a:r>
              <a:rPr lang="en-US" altLang="zh-CN" sz="2800" b="1">
                <a:latin typeface="宋体" pitchFamily="2" charset="-122"/>
              </a:rPr>
              <a:t>MC</a:t>
            </a:r>
            <a:r>
              <a:rPr lang="zh-CN" altLang="en-US" sz="2800" b="1">
                <a:latin typeface="宋体" pitchFamily="2" charset="-122"/>
              </a:rPr>
              <a:t>为机器周期</a:t>
            </a:r>
            <a:r>
              <a:rPr lang="en-US" altLang="zh-CN" sz="2800" b="1">
                <a:latin typeface="宋体" pitchFamily="2" charset="-122"/>
              </a:rPr>
              <a:t>=12/fosc</a:t>
            </a:r>
            <a:endParaRPr lang="en-US" altLang="zh-CN" sz="28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宋体" pitchFamily="2" charset="-122"/>
              </a:rPr>
              <a:t>   </a:t>
            </a:r>
            <a:r>
              <a:rPr lang="zh-CN" altLang="en-US" sz="2800" b="1">
                <a:latin typeface="宋体" pitchFamily="2" charset="-122"/>
              </a:rPr>
              <a:t>当采用</a:t>
            </a:r>
            <a:r>
              <a:rPr lang="en-US" altLang="zh-CN" sz="2800" b="1">
                <a:latin typeface="宋体" pitchFamily="2" charset="-122"/>
              </a:rPr>
              <a:t>12MHz</a:t>
            </a:r>
            <a:r>
              <a:rPr lang="zh-CN" altLang="en-US" sz="2800" b="1">
                <a:latin typeface="宋体" pitchFamily="2" charset="-122"/>
              </a:rPr>
              <a:t>晶振时，</a:t>
            </a:r>
            <a:r>
              <a:rPr lang="en-US" altLang="zh-CN" sz="2800" b="1">
                <a:latin typeface="宋体" pitchFamily="2" charset="-122"/>
              </a:rPr>
              <a:t>MC=1</a:t>
            </a:r>
            <a:r>
              <a:rPr lang="en-US" altLang="zh-CN" sz="2800" b="1"/>
              <a:t>μ</a:t>
            </a:r>
            <a:r>
              <a:rPr lang="en-US" altLang="zh-CN" sz="2800" b="1">
                <a:latin typeface="宋体" pitchFamily="2" charset="-122"/>
              </a:rPr>
              <a:t>s</a:t>
            </a:r>
            <a:r>
              <a:rPr lang="zh-CN" altLang="en-US" sz="2800" b="1">
                <a:latin typeface="宋体" pitchFamily="2" charset="-122"/>
              </a:rPr>
              <a:t>；</a:t>
            </a:r>
            <a:endParaRPr lang="zh-CN" altLang="en-US" sz="2800" b="1">
              <a:latin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当采用</a:t>
            </a:r>
            <a:r>
              <a:rPr lang="en-US" altLang="zh-CN" sz="2800" b="1">
                <a:latin typeface="宋体" pitchFamily="2" charset="-122"/>
              </a:rPr>
              <a:t>6MHz</a:t>
            </a:r>
            <a:r>
              <a:rPr lang="zh-CN" altLang="en-US" sz="2800" b="1">
                <a:latin typeface="宋体" pitchFamily="2" charset="-122"/>
              </a:rPr>
              <a:t>晶振时，</a:t>
            </a:r>
            <a:r>
              <a:rPr lang="en-US" altLang="zh-CN" sz="2800" b="1">
                <a:latin typeface="宋体" pitchFamily="2" charset="-122"/>
              </a:rPr>
              <a:t>MC=2</a:t>
            </a:r>
            <a:r>
              <a:rPr lang="en-US" altLang="zh-CN" sz="2800" b="1"/>
              <a:t>μ</a:t>
            </a:r>
            <a:r>
              <a:rPr lang="en-US" altLang="zh-CN" sz="2800" b="1">
                <a:latin typeface="宋体" pitchFamily="2" charset="-122"/>
              </a:rPr>
              <a:t>s</a:t>
            </a:r>
            <a:r>
              <a:rPr lang="zh-CN" altLang="en-US" sz="2800" b="1">
                <a:latin typeface="宋体" pitchFamily="2" charset="-122"/>
              </a:rPr>
              <a:t>。</a:t>
            </a:r>
            <a:endParaRPr lang="zh-CN" altLang="en-US" sz="2800" b="1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14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57200" y="685800"/>
            <a:ext cx="86868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chemeClr val="folHlink"/>
                </a:solidFill>
              </a:rPr>
              <a:t>方式</a:t>
            </a:r>
            <a:r>
              <a:rPr lang="en-US" altLang="zh-CN" sz="2800" dirty="0">
                <a:solidFill>
                  <a:schemeClr val="folHlink"/>
                </a:solidFill>
              </a:rPr>
              <a:t>0</a:t>
            </a:r>
            <a:r>
              <a:rPr lang="zh-CN" altLang="en-US" sz="2800" dirty="0">
                <a:solidFill>
                  <a:schemeClr val="folHlink"/>
                </a:solidFill>
              </a:rPr>
              <a:t>（ </a:t>
            </a:r>
            <a:r>
              <a:rPr lang="en-US" altLang="zh-CN" sz="2800" dirty="0">
                <a:solidFill>
                  <a:schemeClr val="folHlink"/>
                </a:solidFill>
              </a:rPr>
              <a:t>13</a:t>
            </a:r>
            <a:r>
              <a:rPr lang="zh-CN" altLang="en-US" sz="2800" dirty="0">
                <a:solidFill>
                  <a:schemeClr val="folHlink"/>
                </a:solidFill>
              </a:rPr>
              <a:t>位方式）</a:t>
            </a:r>
            <a:r>
              <a:rPr lang="zh-CN" altLang="en-US" sz="2800" dirty="0" smtClean="0">
                <a:solidFill>
                  <a:schemeClr val="folHlink"/>
                </a:solidFill>
              </a:rPr>
              <a:t>：  </a:t>
            </a:r>
            <a:r>
              <a:rPr lang="en-US" altLang="zh-CN" sz="2800" dirty="0" smtClean="0">
                <a:solidFill>
                  <a:srgbClr val="00B0F0"/>
                </a:solidFill>
              </a:rPr>
              <a:t>2</a:t>
            </a:r>
            <a:r>
              <a:rPr lang="en-US" altLang="zh-CN" sz="2800" baseline="30000" dirty="0" smtClean="0">
                <a:solidFill>
                  <a:srgbClr val="00B0F0"/>
                </a:solidFill>
              </a:rPr>
              <a:t>13</a:t>
            </a:r>
            <a:r>
              <a:rPr lang="en-US" altLang="zh-CN" sz="2800" dirty="0" smtClean="0">
                <a:solidFill>
                  <a:srgbClr val="00B0F0"/>
                </a:solidFill>
              </a:rPr>
              <a:t>-100</a:t>
            </a:r>
            <a:endParaRPr lang="zh-CN" altLang="en-US" sz="2800" dirty="0">
              <a:solidFill>
                <a:schemeClr val="folHlink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/>
              <a:t>         </a:t>
            </a:r>
            <a:r>
              <a:rPr lang="en-US" altLang="zh-CN" sz="2800" dirty="0"/>
              <a:t>C=</a:t>
            </a:r>
            <a:r>
              <a:rPr lang="zh-CN" altLang="en-US" sz="2800" dirty="0"/>
              <a:t>（</a:t>
            </a:r>
            <a:r>
              <a:rPr lang="en-US" altLang="zh-CN" sz="2800" dirty="0"/>
              <a:t>-64H</a:t>
            </a:r>
            <a:r>
              <a:rPr lang="zh-CN" altLang="en-US" sz="2800" dirty="0"/>
              <a:t>）</a:t>
            </a:r>
            <a:r>
              <a:rPr lang="zh-CN" altLang="en-US" sz="1800" dirty="0"/>
              <a:t>补</a:t>
            </a:r>
            <a:r>
              <a:rPr lang="en-US" altLang="zh-CN" sz="2800" dirty="0"/>
              <a:t>=2000H</a:t>
            </a:r>
            <a:r>
              <a:rPr lang="zh-CN" altLang="en-US" sz="2800" dirty="0"/>
              <a:t>－</a:t>
            </a:r>
            <a:r>
              <a:rPr lang="en-US" altLang="zh-CN" sz="2800" dirty="0"/>
              <a:t>64H=1F9CH</a:t>
            </a:r>
            <a:endParaRPr lang="en-US" altLang="zh-CN" sz="2800" dirty="0"/>
          </a:p>
          <a:p>
            <a:pPr>
              <a:spcBef>
                <a:spcPct val="20000"/>
              </a:spcBef>
            </a:pPr>
            <a:r>
              <a:rPr lang="en-US" altLang="zh-CN" sz="2800" dirty="0"/>
              <a:t>          1F9CH</a:t>
            </a:r>
            <a:r>
              <a:rPr lang="zh-CN" altLang="en-US" sz="2800" dirty="0"/>
              <a:t>＝</a:t>
            </a:r>
            <a:r>
              <a:rPr lang="en-US" altLang="zh-CN" sz="2800" dirty="0"/>
              <a:t>000</a:t>
            </a:r>
            <a:r>
              <a:rPr lang="en-US" altLang="zh-CN" sz="2800" u="sng" dirty="0">
                <a:solidFill>
                  <a:schemeClr val="accent1"/>
                </a:solidFill>
              </a:rPr>
              <a:t>1</a:t>
            </a:r>
            <a:r>
              <a:rPr lang="en-US" altLang="zh-CN" sz="2800" u="sng" dirty="0"/>
              <a:t> </a:t>
            </a:r>
            <a:r>
              <a:rPr lang="en-US" altLang="zh-CN" sz="2800" u="sng" dirty="0">
                <a:solidFill>
                  <a:schemeClr val="accent1"/>
                </a:solidFill>
              </a:rPr>
              <a:t>1111</a:t>
            </a:r>
            <a:r>
              <a:rPr lang="en-US" altLang="zh-CN" sz="2800" u="sng" dirty="0"/>
              <a:t> </a:t>
            </a:r>
            <a:r>
              <a:rPr lang="en-US" altLang="zh-CN" sz="2800" u="sng" dirty="0">
                <a:solidFill>
                  <a:schemeClr val="accent1"/>
                </a:solidFill>
              </a:rPr>
              <a:t>100</a:t>
            </a:r>
            <a:r>
              <a:rPr lang="en-US" altLang="zh-CN" sz="2800" u="sng" dirty="0">
                <a:solidFill>
                  <a:srgbClr val="FFCCFF"/>
                </a:solidFill>
              </a:rPr>
              <a:t>1 1100</a:t>
            </a:r>
            <a:r>
              <a:rPr lang="en-US" altLang="zh-CN" sz="2800" dirty="0">
                <a:solidFill>
                  <a:srgbClr val="FFCCFF"/>
                </a:solidFill>
              </a:rPr>
              <a:t>B</a:t>
            </a:r>
            <a:endParaRPr lang="en-US" altLang="zh-CN" sz="2800" dirty="0">
              <a:solidFill>
                <a:srgbClr val="FFCCFF"/>
              </a:solidFill>
            </a:endParaRPr>
          </a:p>
          <a:p>
            <a:pPr>
              <a:spcBef>
                <a:spcPct val="20000"/>
              </a:spcBef>
            </a:pPr>
            <a:r>
              <a:rPr lang="en-US" altLang="zh-CN" sz="2800" dirty="0">
                <a:solidFill>
                  <a:srgbClr val="FFCCFF"/>
                </a:solidFill>
              </a:rPr>
              <a:t>         </a:t>
            </a:r>
            <a:r>
              <a:rPr lang="zh-CN" altLang="en-US" sz="2800" b="1" dirty="0">
                <a:latin typeface="宋体" pitchFamily="2" charset="-122"/>
              </a:rPr>
              <a:t>把</a:t>
            </a:r>
            <a:r>
              <a:rPr lang="en-US" altLang="zh-CN" sz="2800" dirty="0"/>
              <a:t>13</a:t>
            </a:r>
            <a:r>
              <a:rPr lang="zh-CN" altLang="en-US" sz="2800" dirty="0"/>
              <a:t>位中的</a:t>
            </a:r>
            <a:r>
              <a:rPr lang="zh-CN" altLang="en-US" sz="2800" dirty="0">
                <a:latin typeface="宋体" pitchFamily="2" charset="-122"/>
              </a:rPr>
              <a:t>高八位</a:t>
            </a:r>
            <a:r>
              <a:rPr lang="en-US" altLang="zh-CN" sz="2800" b="1" dirty="0">
                <a:solidFill>
                  <a:schemeClr val="accent1"/>
                </a:solidFill>
                <a:latin typeface="宋体" pitchFamily="2" charset="-122"/>
              </a:rPr>
              <a:t>1111 1100B</a:t>
            </a:r>
            <a:r>
              <a:rPr lang="zh-CN" altLang="en-US" sz="2800" b="1" dirty="0">
                <a:latin typeface="宋体" pitchFamily="2" charset="-122"/>
              </a:rPr>
              <a:t>装入</a:t>
            </a:r>
            <a:r>
              <a:rPr lang="en-US" altLang="zh-CN" sz="2800" b="1" dirty="0">
                <a:latin typeface="宋体" pitchFamily="2" charset="-122"/>
              </a:rPr>
              <a:t>TH0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endParaRPr lang="zh-CN" altLang="en-US" sz="2800" b="1" dirty="0">
              <a:latin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宋体" pitchFamily="2" charset="-122"/>
              </a:rPr>
              <a:t>     而把</a:t>
            </a:r>
            <a:r>
              <a:rPr lang="en-US" altLang="zh-CN" sz="2800" dirty="0"/>
              <a:t>13</a:t>
            </a:r>
            <a:r>
              <a:rPr lang="zh-CN" altLang="en-US" sz="2800" dirty="0"/>
              <a:t>位中的</a:t>
            </a:r>
            <a:r>
              <a:rPr lang="zh-CN" altLang="en-US" sz="2800" b="1" dirty="0">
                <a:latin typeface="宋体" pitchFamily="2" charset="-122"/>
              </a:rPr>
              <a:t>低五位</a:t>
            </a:r>
            <a:r>
              <a:rPr lang="en-US" altLang="zh-CN" sz="2800" b="1" dirty="0">
                <a:solidFill>
                  <a:srgbClr val="FFCCFF"/>
                </a:solidFill>
                <a:latin typeface="宋体" pitchFamily="2" charset="-122"/>
              </a:rPr>
              <a:t>xxx1 1100B</a:t>
            </a:r>
            <a:r>
              <a:rPr lang="zh-CN" altLang="en-US" sz="2800" b="1" dirty="0">
                <a:latin typeface="宋体" pitchFamily="2" charset="-122"/>
              </a:rPr>
              <a:t>装</a:t>
            </a:r>
            <a:r>
              <a:rPr lang="zh-CN" altLang="en-US" sz="2800" dirty="0">
                <a:latin typeface="宋体" pitchFamily="2" charset="-122"/>
              </a:rPr>
              <a:t>入</a:t>
            </a:r>
            <a:r>
              <a:rPr lang="en-US" altLang="zh-CN" sz="2800" b="1" dirty="0">
                <a:latin typeface="宋体" pitchFamily="2" charset="-122"/>
              </a:rPr>
              <a:t>TL0</a:t>
            </a:r>
            <a:r>
              <a:rPr lang="zh-CN" altLang="en-US" sz="2800" dirty="0">
                <a:latin typeface="宋体" pitchFamily="2" charset="-122"/>
              </a:rPr>
              <a:t>。</a:t>
            </a:r>
            <a:endParaRPr lang="zh-CN" altLang="en-US" sz="2800" dirty="0">
              <a:latin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latin typeface="宋体" pitchFamily="2" charset="-122"/>
              </a:rPr>
              <a:t>            </a:t>
            </a:r>
            <a:r>
              <a:rPr lang="en-US" altLang="zh-CN" sz="2800" b="1" dirty="0">
                <a:latin typeface="宋体" pitchFamily="2" charset="-122"/>
              </a:rPr>
              <a:t>MOV TH0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#0FCH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endParaRPr lang="zh-CN" altLang="en-US" sz="2800" b="1" dirty="0">
              <a:latin typeface="宋体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宋体" pitchFamily="2" charset="-122"/>
              </a:rPr>
              <a:t>            </a:t>
            </a:r>
            <a:r>
              <a:rPr lang="en-US" altLang="zh-CN" sz="2800" b="1" dirty="0">
                <a:latin typeface="宋体" pitchFamily="2" charset="-122"/>
              </a:rPr>
              <a:t>MOV TL0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#1CH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(</a:t>
            </a:r>
            <a:r>
              <a:rPr lang="en-US" altLang="zh-CN" sz="2800" b="1" dirty="0">
                <a:solidFill>
                  <a:srgbClr val="FFCCFF"/>
                </a:solidFill>
                <a:latin typeface="宋体" pitchFamily="2" charset="-122"/>
              </a:rPr>
              <a:t>xxx</a:t>
            </a:r>
            <a:r>
              <a:rPr lang="zh-CN" altLang="en-US" sz="2800" b="1" dirty="0">
                <a:solidFill>
                  <a:srgbClr val="FFCCFF"/>
                </a:solidFill>
                <a:latin typeface="宋体" pitchFamily="2" charset="-122"/>
              </a:rPr>
              <a:t>用</a:t>
            </a:r>
            <a:r>
              <a:rPr lang="zh-CN" altLang="en-US" sz="2800" b="1" dirty="0">
                <a:solidFill>
                  <a:srgbClr val="FFCCFF"/>
                </a:solidFill>
              </a:rPr>
              <a:t>“</a:t>
            </a:r>
            <a:r>
              <a:rPr lang="en-US" altLang="zh-CN" sz="2800" b="1" dirty="0">
                <a:solidFill>
                  <a:srgbClr val="FFCCFF"/>
                </a:solidFill>
                <a:latin typeface="宋体" pitchFamily="2" charset="-122"/>
              </a:rPr>
              <a:t>0</a:t>
            </a:r>
            <a:r>
              <a:rPr lang="en-US" altLang="zh-CN" sz="2800" b="1" dirty="0">
                <a:solidFill>
                  <a:srgbClr val="FFCCFF"/>
                </a:solidFill>
              </a:rPr>
              <a:t>”</a:t>
            </a:r>
            <a:r>
              <a:rPr lang="zh-CN" altLang="en-US" sz="2800" b="1" dirty="0">
                <a:solidFill>
                  <a:srgbClr val="FFCCFF"/>
                </a:solidFill>
                <a:latin typeface="宋体" pitchFamily="2" charset="-122"/>
              </a:rPr>
              <a:t>填入）</a:t>
            </a:r>
            <a:endParaRPr lang="zh-CN" altLang="en-US" sz="2800" b="1" dirty="0">
              <a:latin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</a:pPr>
            <a:r>
              <a:rPr lang="zh-CN" altLang="en-US" sz="2800" b="1" dirty="0">
                <a:solidFill>
                  <a:schemeClr val="folHlink"/>
                </a:solidFill>
                <a:latin typeface="宋体" pitchFamily="2" charset="-122"/>
              </a:rPr>
              <a:t>方式</a:t>
            </a:r>
            <a:r>
              <a:rPr lang="en-US" altLang="zh-CN" sz="2800" b="1" dirty="0">
                <a:solidFill>
                  <a:schemeClr val="folHlink"/>
                </a:solidFill>
                <a:latin typeface="宋体" pitchFamily="2" charset="-122"/>
              </a:rPr>
              <a:t>1(16</a:t>
            </a:r>
            <a:r>
              <a:rPr lang="zh-CN" altLang="en-US" sz="2800" b="1" dirty="0">
                <a:solidFill>
                  <a:schemeClr val="folHlink"/>
                </a:solidFill>
                <a:latin typeface="宋体" pitchFamily="2" charset="-122"/>
              </a:rPr>
              <a:t>位方式</a:t>
            </a:r>
            <a:r>
              <a:rPr lang="en-US" altLang="zh-CN" sz="2800" b="1" dirty="0" smtClean="0">
                <a:solidFill>
                  <a:schemeClr val="folHlink"/>
                </a:solidFill>
                <a:latin typeface="宋体" pitchFamily="2" charset="-122"/>
              </a:rPr>
              <a:t>)</a:t>
            </a:r>
            <a:r>
              <a:rPr lang="en-US" altLang="zh-CN" sz="2800" dirty="0" smtClean="0">
                <a:latin typeface="宋体" pitchFamily="2" charset="-122"/>
              </a:rPr>
              <a:t>: </a:t>
            </a:r>
            <a:r>
              <a:rPr lang="en-US" altLang="zh-CN" sz="2800" dirty="0" smtClean="0">
                <a:solidFill>
                  <a:srgbClr val="00B0F0"/>
                </a:solidFill>
              </a:rPr>
              <a:t>2</a:t>
            </a:r>
            <a:r>
              <a:rPr lang="en-US" altLang="zh-CN" sz="2800" baseline="30000" dirty="0" smtClean="0">
                <a:solidFill>
                  <a:srgbClr val="00B0F0"/>
                </a:solidFill>
              </a:rPr>
              <a:t>16</a:t>
            </a:r>
            <a:r>
              <a:rPr lang="en-US" altLang="zh-CN" sz="2800" dirty="0" smtClean="0">
                <a:solidFill>
                  <a:srgbClr val="00B0F0"/>
                </a:solidFill>
              </a:rPr>
              <a:t>-100</a:t>
            </a:r>
            <a:endParaRPr lang="en-US" altLang="zh-CN" sz="2800" dirty="0">
              <a:latin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itchFamily="2" charset="-122"/>
              </a:rPr>
              <a:t>      </a:t>
            </a:r>
            <a:r>
              <a:rPr lang="en-US" altLang="zh-CN" sz="2800" b="1" dirty="0">
                <a:latin typeface="宋体" pitchFamily="2" charset="-122"/>
              </a:rPr>
              <a:t>C=</a:t>
            </a:r>
            <a:r>
              <a:rPr lang="zh-CN" altLang="en-US" sz="2800" b="1" dirty="0">
                <a:latin typeface="宋体" pitchFamily="2" charset="-122"/>
              </a:rPr>
              <a:t>（</a:t>
            </a:r>
            <a:r>
              <a:rPr lang="en-US" altLang="zh-CN" sz="2800" b="1" dirty="0">
                <a:latin typeface="宋体" pitchFamily="2" charset="-122"/>
              </a:rPr>
              <a:t>-64H</a:t>
            </a:r>
            <a:r>
              <a:rPr lang="zh-CN" altLang="en-US" sz="2800" b="1" dirty="0">
                <a:latin typeface="宋体" pitchFamily="2" charset="-122"/>
              </a:rPr>
              <a:t>）</a:t>
            </a:r>
            <a:r>
              <a:rPr lang="zh-CN" altLang="en-US" sz="1800" b="1" dirty="0">
                <a:latin typeface="宋体" pitchFamily="2" charset="-122"/>
              </a:rPr>
              <a:t>补</a:t>
            </a:r>
            <a:r>
              <a:rPr lang="en-US" altLang="zh-CN" sz="2800" b="1" dirty="0">
                <a:latin typeface="宋体" pitchFamily="2" charset="-122"/>
              </a:rPr>
              <a:t>=10000H-64H=FF9CH</a:t>
            </a:r>
            <a:endParaRPr lang="en-US" altLang="zh-CN" sz="2800" b="1" dirty="0">
              <a:latin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</a:t>
            </a:r>
            <a:r>
              <a:rPr lang="zh-CN" altLang="en-US" sz="2800" b="1" dirty="0">
                <a:latin typeface="宋体" pitchFamily="2" charset="-122"/>
              </a:rPr>
              <a:t>用指令装入计数初值</a:t>
            </a:r>
            <a:r>
              <a:rPr lang="zh-CN" altLang="en-US" sz="2800" dirty="0">
                <a:latin typeface="宋体" pitchFamily="2" charset="-122"/>
              </a:rPr>
              <a:t>：</a:t>
            </a:r>
            <a:endParaRPr lang="zh-CN" altLang="en-US" sz="2800" dirty="0">
              <a:latin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宋体" pitchFamily="2" charset="-122"/>
              </a:rPr>
              <a:t>            </a:t>
            </a:r>
            <a:r>
              <a:rPr lang="en-US" altLang="zh-CN" sz="2800" b="1" dirty="0">
                <a:latin typeface="宋体" pitchFamily="2" charset="-122"/>
              </a:rPr>
              <a:t>MOV TH0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#0FFH</a:t>
            </a:r>
            <a:endParaRPr lang="en-US" altLang="zh-CN" sz="2800" b="1" dirty="0">
              <a:latin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      MOV TL0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#9CH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20483" name="Rectangle 7"/>
          <p:cNvSpPr>
            <a:spLocks noChangeArrowheads="1"/>
          </p:cNvSpPr>
          <p:nvPr/>
        </p:nvSpPr>
        <p:spPr bwMode="auto">
          <a:xfrm>
            <a:off x="533400" y="76200"/>
            <a:ext cx="77200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  <a:latin typeface="Arial Black" pitchFamily="34" charset="0"/>
              </a:rPr>
              <a:t>例</a:t>
            </a:r>
            <a:r>
              <a:rPr lang="en-US" altLang="zh-CN" sz="3200" b="1">
                <a:solidFill>
                  <a:schemeClr val="tx2"/>
                </a:solidFill>
                <a:latin typeface="Arial Black" pitchFamily="34" charset="0"/>
              </a:rPr>
              <a:t>:</a:t>
            </a:r>
            <a:r>
              <a:rPr lang="zh-CN" altLang="en-US" sz="3200" b="1">
                <a:solidFill>
                  <a:schemeClr val="tx2"/>
                </a:solidFill>
                <a:latin typeface="Arial Black" pitchFamily="34" charset="0"/>
              </a:rPr>
              <a:t>   要计</a:t>
            </a:r>
            <a:r>
              <a:rPr lang="en-US" altLang="zh-CN" sz="3200">
                <a:solidFill>
                  <a:schemeClr val="tx2"/>
                </a:solidFill>
                <a:latin typeface="Arial Black" pitchFamily="34" charset="0"/>
              </a:rPr>
              <a:t>100</a:t>
            </a:r>
            <a:r>
              <a:rPr lang="zh-CN" altLang="en-US" sz="3200" b="1">
                <a:solidFill>
                  <a:schemeClr val="tx2"/>
                </a:solidFill>
                <a:latin typeface="Arial Black" pitchFamily="34" charset="0"/>
              </a:rPr>
              <a:t>个脉冲的计数初值</a:t>
            </a:r>
            <a:endParaRPr lang="zh-CN" altLang="en-US" sz="3200" b="1">
              <a:solidFill>
                <a:schemeClr val="tx2"/>
              </a:solidFill>
              <a:latin typeface="Arial Black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90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971550" y="908050"/>
            <a:ext cx="7239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chemeClr val="folHlink"/>
                </a:solidFill>
              </a:rPr>
              <a:t>方式</a:t>
            </a:r>
            <a:r>
              <a:rPr lang="en-US" altLang="zh-CN" sz="2800" b="1" dirty="0">
                <a:solidFill>
                  <a:schemeClr val="folHlink"/>
                </a:solidFill>
              </a:rPr>
              <a:t>2</a:t>
            </a:r>
            <a:r>
              <a:rPr lang="zh-CN" altLang="en-US" sz="2800" b="1" dirty="0">
                <a:solidFill>
                  <a:schemeClr val="folHlink"/>
                </a:solidFill>
              </a:rPr>
              <a:t>（</a:t>
            </a:r>
            <a:r>
              <a:rPr lang="en-US" altLang="zh-CN" sz="2800" b="1" dirty="0">
                <a:solidFill>
                  <a:schemeClr val="folHlink"/>
                </a:solidFill>
              </a:rPr>
              <a:t>8</a:t>
            </a:r>
            <a:r>
              <a:rPr lang="zh-CN" altLang="en-US" sz="2800" b="1" dirty="0">
                <a:solidFill>
                  <a:schemeClr val="folHlink"/>
                </a:solidFill>
              </a:rPr>
              <a:t>位自动再装入方式</a:t>
            </a:r>
            <a:r>
              <a:rPr lang="zh-CN" altLang="en-US" sz="2800" b="1" dirty="0" smtClean="0">
                <a:solidFill>
                  <a:schemeClr val="folHlink"/>
                </a:solidFill>
              </a:rPr>
              <a:t>）</a:t>
            </a:r>
            <a:r>
              <a:rPr lang="en-US" altLang="zh-CN" sz="2800" dirty="0" smtClean="0">
                <a:solidFill>
                  <a:srgbClr val="00B0F0"/>
                </a:solidFill>
              </a:rPr>
              <a:t>2</a:t>
            </a:r>
            <a:r>
              <a:rPr lang="en-US" altLang="zh-CN" sz="2800" baseline="30000" dirty="0" smtClean="0">
                <a:solidFill>
                  <a:srgbClr val="00B0F0"/>
                </a:solidFill>
              </a:rPr>
              <a:t>8</a:t>
            </a:r>
            <a:r>
              <a:rPr lang="en-US" altLang="zh-CN" sz="2800" dirty="0" smtClean="0">
                <a:solidFill>
                  <a:srgbClr val="00B0F0"/>
                </a:solidFill>
              </a:rPr>
              <a:t>-100</a:t>
            </a:r>
            <a:endParaRPr lang="zh-CN" altLang="en-US" sz="2800" b="1" dirty="0">
              <a:solidFill>
                <a:schemeClr val="folHlink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chemeClr val="folHlink"/>
                </a:solidFill>
              </a:rPr>
              <a:t>     </a:t>
            </a:r>
            <a:r>
              <a:rPr lang="en-US" altLang="zh-CN" sz="2800" b="1" dirty="0">
                <a:latin typeface="Arial" panose="02080604020202020204" pitchFamily="34" charset="0"/>
              </a:rPr>
              <a:t>C=</a:t>
            </a:r>
            <a:r>
              <a:rPr lang="zh-CN" altLang="en-US" sz="2800" b="1" dirty="0">
                <a:latin typeface="Arial" panose="02080604020202020204" pitchFamily="34" charset="0"/>
              </a:rPr>
              <a:t>（－</a:t>
            </a:r>
            <a:r>
              <a:rPr lang="en-US" altLang="zh-CN" sz="2800" b="1" dirty="0">
                <a:latin typeface="Arial" panose="02080604020202020204" pitchFamily="34" charset="0"/>
              </a:rPr>
              <a:t>64H</a:t>
            </a:r>
            <a:r>
              <a:rPr lang="zh-CN" altLang="en-US" sz="2800" b="1" dirty="0">
                <a:latin typeface="Arial" panose="02080604020202020204" pitchFamily="34" charset="0"/>
              </a:rPr>
              <a:t>）补</a:t>
            </a:r>
            <a:r>
              <a:rPr lang="en-US" altLang="zh-CN" sz="2800" b="1" dirty="0">
                <a:latin typeface="Arial" panose="02080604020202020204" pitchFamily="34" charset="0"/>
              </a:rPr>
              <a:t>=100H</a:t>
            </a:r>
            <a:r>
              <a:rPr lang="zh-CN" altLang="en-US" sz="2800" b="1" dirty="0">
                <a:latin typeface="Arial" panose="02080604020202020204" pitchFamily="34" charset="0"/>
              </a:rPr>
              <a:t>－</a:t>
            </a:r>
            <a:r>
              <a:rPr lang="en-US" altLang="zh-CN" sz="2800" b="1" dirty="0">
                <a:latin typeface="Arial" panose="02080604020202020204" pitchFamily="34" charset="0"/>
              </a:rPr>
              <a:t>64H=9CH</a:t>
            </a:r>
            <a:endParaRPr lang="en-US" altLang="zh-CN" sz="2800" b="1" dirty="0"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800" b="1" dirty="0"/>
              <a:t>     </a:t>
            </a:r>
            <a:r>
              <a:rPr lang="zh-CN" altLang="en-US" sz="2800" b="1" dirty="0"/>
              <a:t>初值既要装入</a:t>
            </a:r>
            <a:r>
              <a:rPr lang="en-US" altLang="zh-CN" sz="2800" b="1" dirty="0"/>
              <a:t>TH0</a:t>
            </a:r>
            <a:r>
              <a:rPr lang="zh-CN" altLang="en-US" sz="2800" b="1" dirty="0"/>
              <a:t>，也要装入</a:t>
            </a:r>
            <a:r>
              <a:rPr lang="en-US" altLang="zh-CN" sz="2800" b="1" dirty="0"/>
              <a:t>TL0</a:t>
            </a:r>
            <a:r>
              <a:rPr lang="zh-CN" altLang="en-US" sz="2800" b="1" dirty="0"/>
              <a:t>：</a:t>
            </a:r>
            <a:endParaRPr lang="zh-CN" altLang="en-US" sz="2800" b="1" dirty="0"/>
          </a:p>
          <a:p>
            <a:pPr marL="342900" indent="-342900">
              <a:spcBef>
                <a:spcPct val="20000"/>
              </a:spcBef>
            </a:pPr>
            <a:r>
              <a:rPr lang="zh-CN" altLang="en-US" sz="2800" b="1" dirty="0"/>
              <a:t>             </a:t>
            </a:r>
            <a:r>
              <a:rPr lang="en-US" altLang="zh-CN" sz="2800" b="1" dirty="0"/>
              <a:t>MOV TH0</a:t>
            </a:r>
            <a:r>
              <a:rPr lang="zh-CN" altLang="en-US" sz="2800" b="1" dirty="0"/>
              <a:t>，</a:t>
            </a:r>
            <a:r>
              <a:rPr lang="en-US" altLang="zh-CN" sz="2800" b="1" dirty="0"/>
              <a:t>#9CH</a:t>
            </a:r>
            <a:endParaRPr lang="en-US" altLang="zh-CN" sz="2800" b="1" dirty="0"/>
          </a:p>
          <a:p>
            <a:pPr marL="342900" indent="-342900">
              <a:spcBef>
                <a:spcPct val="20000"/>
              </a:spcBef>
            </a:pPr>
            <a:r>
              <a:rPr lang="en-US" altLang="zh-CN" sz="2800" b="1" dirty="0"/>
              <a:t>             MOV TL0</a:t>
            </a:r>
            <a:r>
              <a:rPr lang="zh-CN" altLang="en-US" sz="2800" b="1" dirty="0"/>
              <a:t>，</a:t>
            </a:r>
            <a:r>
              <a:rPr lang="en-US" altLang="zh-CN" sz="2800" b="1" dirty="0"/>
              <a:t>#9CH</a:t>
            </a:r>
            <a:endParaRPr lang="en-US" altLang="zh-CN" sz="2800" b="1" dirty="0"/>
          </a:p>
          <a:p>
            <a:pPr marL="342900" indent="-342900">
              <a:spcBef>
                <a:spcPct val="20000"/>
              </a:spcBef>
            </a:pPr>
            <a:endParaRPr lang="en-US" altLang="zh-CN" sz="2800" b="1" dirty="0" smtClean="0"/>
          </a:p>
          <a:p>
            <a:pPr marL="342900" indent="-342900">
              <a:spcBef>
                <a:spcPct val="20000"/>
              </a:spcBef>
            </a:pPr>
            <a:r>
              <a:rPr lang="en-US" altLang="zh-CN" sz="2800" b="1" dirty="0">
                <a:solidFill>
                  <a:srgbClr val="00B0F0"/>
                </a:solidFill>
              </a:rPr>
              <a:t> </a:t>
            </a:r>
            <a:r>
              <a:rPr lang="en-US" altLang="zh-CN" sz="2800" b="1" dirty="0" smtClean="0">
                <a:solidFill>
                  <a:srgbClr val="00B0F0"/>
                </a:solidFill>
              </a:rPr>
              <a:t>        C=256-100=156=9CH</a:t>
            </a:r>
            <a:endParaRPr lang="en-US" altLang="zh-CN" sz="2800" b="1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87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692150"/>
            <a:ext cx="7483475" cy="53292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3600" b="1" dirty="0" smtClean="0">
                <a:solidFill>
                  <a:schemeClr val="accent1"/>
                </a:solidFill>
              </a:rPr>
              <a:t>            </a:t>
            </a:r>
            <a:r>
              <a:rPr lang="zh-CN" altLang="en-US" sz="3600" b="1" dirty="0" smtClean="0">
                <a:solidFill>
                  <a:schemeClr val="accent1"/>
                </a:solidFill>
              </a:rPr>
              <a:t>本章的主要内容</a:t>
            </a:r>
            <a:endParaRPr lang="zh-CN" altLang="en-US" sz="3600" b="1" dirty="0" smtClean="0">
              <a:solidFill>
                <a:schemeClr val="accent1"/>
              </a:solidFill>
            </a:endParaRP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solidFill>
                  <a:srgbClr val="FF0066"/>
                </a:solidFill>
              </a:rPr>
              <a:t>★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计数器结构和工作原理</a:t>
            </a:r>
            <a:endParaRPr lang="zh-CN" altLang="en-US" sz="3600" dirty="0" smtClean="0"/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solidFill>
                  <a:srgbClr val="FF0066"/>
                </a:solidFill>
              </a:rPr>
              <a:t>★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计数器的控制</a:t>
            </a:r>
            <a:r>
              <a:rPr lang="zh-CN" altLang="en-US" sz="3600" b="1" dirty="0" smtClean="0"/>
              <a:t>寄存器</a:t>
            </a:r>
            <a:endParaRPr lang="en-US" altLang="zh-CN" sz="3600" b="1" dirty="0" smtClean="0"/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solidFill>
                  <a:srgbClr val="FF0066"/>
                </a:solidFill>
              </a:rPr>
              <a:t>★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定时</a:t>
            </a:r>
            <a:r>
              <a:rPr lang="en-US" altLang="zh-CN" sz="36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36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的工作方式</a:t>
            </a:r>
            <a:endParaRPr lang="zh-CN" altLang="en-US" sz="3600" b="1" dirty="0" smtClean="0"/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solidFill>
                  <a:srgbClr val="FF0066"/>
                </a:solidFill>
              </a:rPr>
              <a:t>★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计数器的应用程序设计</a:t>
            </a:r>
            <a:endParaRPr lang="zh-CN" altLang="en-US" sz="3600" dirty="0" smtClean="0"/>
          </a:p>
          <a:p>
            <a:pPr marL="0" indent="0" eaLnBrk="1" hangingPunct="1">
              <a:buFontTx/>
              <a:buNone/>
              <a:defRPr/>
            </a:pPr>
            <a:endParaRPr lang="en-US" altLang="zh-CN" sz="3600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26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57200" y="228600"/>
            <a:ext cx="8686800" cy="554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chemeClr val="tx2"/>
                </a:solidFill>
                <a:latin typeface="Arial" panose="02080604020202020204" pitchFamily="34" charset="0"/>
              </a:rPr>
              <a:t>7.4.2  </a:t>
            </a:r>
            <a:r>
              <a:rPr lang="zh-CN" altLang="en-US" sz="3200" b="1" dirty="0">
                <a:solidFill>
                  <a:schemeClr val="tx2"/>
                </a:solidFill>
                <a:latin typeface="Arial" panose="02080604020202020204" pitchFamily="34" charset="0"/>
              </a:rPr>
              <a:t>定时计数器的初始化编程</a:t>
            </a:r>
            <a:endParaRPr lang="zh-CN" altLang="en-US" sz="3200" b="1" dirty="0">
              <a:solidFill>
                <a:schemeClr val="tx2"/>
              </a:solidFill>
              <a:latin typeface="Arial" panose="02080604020202020204" pitchFamily="34" charset="0"/>
            </a:endParaRP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Arial" panose="02080604020202020204" pitchFamily="34" charset="0"/>
              </a:rPr>
              <a:t>    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80604020202020204" pitchFamily="34" charset="0"/>
              </a:rPr>
              <a:t>定时计数器的初始化编程步骤</a:t>
            </a:r>
            <a:r>
              <a:rPr lang="zh-CN" altLang="en-US" sz="2800" b="1" dirty="0">
                <a:latin typeface="Arial" panose="02080604020202020204" pitchFamily="34" charset="0"/>
              </a:rPr>
              <a:t>：</a:t>
            </a:r>
            <a:endParaRPr lang="zh-CN" altLang="en-US" sz="2800" b="1" dirty="0">
              <a:latin typeface="Arial" panose="02080604020202020204" pitchFamily="34" charset="0"/>
            </a:endParaRP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" panose="02080604020202020204" pitchFamily="34" charset="0"/>
              </a:rPr>
              <a:t>1</a:t>
            </a:r>
            <a:r>
              <a:rPr lang="zh-CN" altLang="en-US" sz="2800" b="1" dirty="0">
                <a:latin typeface="Arial" panose="02080604020202020204" pitchFamily="34" charset="0"/>
              </a:rPr>
              <a:t>）根据定时时间要求或计数要求计算计数器初值；</a:t>
            </a:r>
            <a:endParaRPr lang="zh-CN" altLang="en-US" sz="2800" b="1" dirty="0">
              <a:latin typeface="Arial" panose="02080604020202020204" pitchFamily="34" charset="0"/>
            </a:endParaRP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" panose="02080604020202020204" pitchFamily="34" charset="0"/>
              </a:rPr>
              <a:t>2</a:t>
            </a:r>
            <a:r>
              <a:rPr lang="zh-CN" altLang="en-US" sz="2800" b="1" dirty="0">
                <a:latin typeface="Arial" panose="02080604020202020204" pitchFamily="34" charset="0"/>
              </a:rPr>
              <a:t>）工作方式控制字送</a:t>
            </a:r>
            <a:r>
              <a:rPr lang="en-US" altLang="zh-CN" sz="2800" b="1" dirty="0">
                <a:solidFill>
                  <a:srgbClr val="66FFFF"/>
                </a:solidFill>
              </a:rPr>
              <a:t>TMOD</a:t>
            </a:r>
            <a:r>
              <a:rPr lang="zh-CN" altLang="en-US" sz="2800" b="1" dirty="0">
                <a:latin typeface="Arial" panose="02080604020202020204" pitchFamily="34" charset="0"/>
              </a:rPr>
              <a:t>寄存器；</a:t>
            </a:r>
            <a:endParaRPr lang="zh-CN" altLang="en-US" sz="2800" b="1" dirty="0">
              <a:latin typeface="Arial" panose="02080604020202020204" pitchFamily="34" charset="0"/>
            </a:endParaRP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" panose="02080604020202020204" pitchFamily="34" charset="0"/>
              </a:rPr>
              <a:t>3</a:t>
            </a:r>
            <a:r>
              <a:rPr lang="zh-CN" altLang="en-US" sz="2800" b="1" dirty="0">
                <a:latin typeface="Arial" panose="02080604020202020204" pitchFamily="34" charset="0"/>
              </a:rPr>
              <a:t>）送计数初值的</a:t>
            </a:r>
            <a:r>
              <a:rPr lang="zh-CN" altLang="en-US" sz="2800" b="1" dirty="0" smtClean="0">
                <a:latin typeface="Arial" panose="02080604020202020204" pitchFamily="34" charset="0"/>
              </a:rPr>
              <a:t>高</a:t>
            </a:r>
            <a:r>
              <a:rPr lang="en-US" altLang="zh-CN" sz="2800" b="1" dirty="0" smtClean="0">
                <a:latin typeface="Arial" panose="02080604020202020204" pitchFamily="34" charset="0"/>
              </a:rPr>
              <a:t>8</a:t>
            </a:r>
            <a:r>
              <a:rPr lang="zh-CN" altLang="en-US" sz="2800" b="1" dirty="0" smtClean="0">
                <a:latin typeface="Arial" panose="02080604020202020204" pitchFamily="34" charset="0"/>
              </a:rPr>
              <a:t>位</a:t>
            </a:r>
            <a:r>
              <a:rPr lang="zh-CN" altLang="en-US" sz="2800" b="1" dirty="0">
                <a:latin typeface="Arial" panose="02080604020202020204" pitchFamily="34" charset="0"/>
              </a:rPr>
              <a:t>和</a:t>
            </a:r>
            <a:r>
              <a:rPr lang="zh-CN" altLang="en-US" sz="2800" b="1" dirty="0" smtClean="0">
                <a:latin typeface="Arial" panose="02080604020202020204" pitchFamily="34" charset="0"/>
              </a:rPr>
              <a:t>低</a:t>
            </a:r>
            <a:r>
              <a:rPr lang="en-US" altLang="zh-CN" sz="2800" b="1" dirty="0" smtClean="0">
                <a:latin typeface="Arial" panose="02080604020202020204" pitchFamily="34" charset="0"/>
              </a:rPr>
              <a:t>8</a:t>
            </a:r>
            <a:r>
              <a:rPr lang="zh-CN" altLang="en-US" sz="2800" b="1" dirty="0" smtClean="0">
                <a:latin typeface="Arial" panose="02080604020202020204" pitchFamily="34" charset="0"/>
              </a:rPr>
              <a:t>位</a:t>
            </a:r>
            <a:r>
              <a:rPr lang="zh-CN" altLang="en-US" sz="2800" b="1" dirty="0">
                <a:latin typeface="Arial" panose="02080604020202020204" pitchFamily="34" charset="0"/>
              </a:rPr>
              <a:t>到</a:t>
            </a:r>
            <a:r>
              <a:rPr lang="en-US" altLang="zh-CN" sz="2800" b="1" dirty="0">
                <a:latin typeface="Arial" panose="02080604020202020204" pitchFamily="34" charset="0"/>
              </a:rPr>
              <a:t>TH</a:t>
            </a:r>
            <a:r>
              <a:rPr lang="en-US" altLang="zh-CN" sz="1800" b="1" dirty="0">
                <a:latin typeface="Arial" panose="02080604020202020204" pitchFamily="34" charset="0"/>
              </a:rPr>
              <a:t>X</a:t>
            </a:r>
            <a:r>
              <a:rPr lang="zh-CN" altLang="en-US" sz="2800" b="1" dirty="0">
                <a:latin typeface="Arial" panose="02080604020202020204" pitchFamily="34" charset="0"/>
              </a:rPr>
              <a:t>和</a:t>
            </a:r>
            <a:r>
              <a:rPr lang="en-US" altLang="zh-CN" sz="2800" b="1" dirty="0">
                <a:latin typeface="Arial" panose="02080604020202020204" pitchFamily="34" charset="0"/>
              </a:rPr>
              <a:t>TL</a:t>
            </a:r>
            <a:r>
              <a:rPr lang="en-US" altLang="zh-CN" sz="1800" b="1" dirty="0">
                <a:latin typeface="Arial" panose="02080604020202020204" pitchFamily="34" charset="0"/>
              </a:rPr>
              <a:t>X</a:t>
            </a:r>
            <a:r>
              <a:rPr lang="zh-CN" altLang="en-US" sz="2800" b="1" dirty="0">
                <a:latin typeface="Arial" panose="02080604020202020204" pitchFamily="34" charset="0"/>
              </a:rPr>
              <a:t>寄存</a:t>
            </a:r>
            <a:endParaRPr lang="zh-CN" altLang="en-US" sz="2800" b="1" dirty="0">
              <a:latin typeface="Arial" panose="02080604020202020204" pitchFamily="34" charset="0"/>
            </a:endParaRP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Arial" panose="02080604020202020204" pitchFamily="34" charset="0"/>
              </a:rPr>
              <a:t>     器中；</a:t>
            </a:r>
            <a:endParaRPr lang="zh-CN" altLang="en-US" sz="2800" b="1" dirty="0">
              <a:latin typeface="Arial" panose="02080604020202020204" pitchFamily="34" charset="0"/>
            </a:endParaRP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" panose="02080604020202020204" pitchFamily="34" charset="0"/>
              </a:rPr>
              <a:t>4</a:t>
            </a:r>
            <a:r>
              <a:rPr lang="zh-CN" altLang="en-US" sz="2800" b="1" dirty="0">
                <a:latin typeface="Arial" panose="02080604020202020204" pitchFamily="34" charset="0"/>
              </a:rPr>
              <a:t>）启动定时（或计数），即将</a:t>
            </a:r>
            <a:r>
              <a:rPr lang="en-US" altLang="zh-CN" sz="2800" b="1" dirty="0">
                <a:solidFill>
                  <a:srgbClr val="66FFFF"/>
                </a:solidFill>
              </a:rPr>
              <a:t>TR</a:t>
            </a:r>
            <a:r>
              <a:rPr lang="en-US" altLang="zh-CN" sz="1800" b="1" dirty="0">
                <a:solidFill>
                  <a:srgbClr val="66FFFF"/>
                </a:solidFill>
                <a:latin typeface="Arial" panose="02080604020202020204" pitchFamily="34" charset="0"/>
              </a:rPr>
              <a:t>X</a:t>
            </a:r>
            <a:r>
              <a:rPr lang="zh-CN" altLang="en-US" sz="2800" b="1" dirty="0">
                <a:latin typeface="Arial" panose="02080604020202020204" pitchFamily="34" charset="0"/>
              </a:rPr>
              <a:t>置位。</a:t>
            </a:r>
            <a:endParaRPr lang="zh-CN" altLang="en-US" sz="2800" b="1" dirty="0">
              <a:latin typeface="Arial" panose="02080604020202020204" pitchFamily="34" charset="0"/>
            </a:endParaRP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Arial" panose="02080604020202020204" pitchFamily="34" charset="0"/>
              </a:rPr>
              <a:t>     如果工作于中断方式，需要置位</a:t>
            </a:r>
            <a:r>
              <a:rPr lang="en-US" altLang="zh-CN" sz="2800" b="1" dirty="0">
                <a:solidFill>
                  <a:srgbClr val="66FFFF"/>
                </a:solidFill>
              </a:rPr>
              <a:t>EA</a:t>
            </a:r>
            <a:r>
              <a:rPr lang="zh-CN" altLang="en-US" sz="2800" b="1" dirty="0">
                <a:latin typeface="Arial" panose="02080604020202020204" pitchFamily="34" charset="0"/>
              </a:rPr>
              <a:t>（中断总开关）及</a:t>
            </a:r>
            <a:r>
              <a:rPr lang="en-US" altLang="zh-CN" sz="2800" b="1" dirty="0">
                <a:solidFill>
                  <a:srgbClr val="66FFFF"/>
                </a:solidFill>
              </a:rPr>
              <a:t>ET</a:t>
            </a:r>
            <a:r>
              <a:rPr lang="en-US" altLang="zh-CN" sz="1800" b="1" dirty="0">
                <a:solidFill>
                  <a:srgbClr val="66FFFF"/>
                </a:solidFill>
                <a:latin typeface="Arial" panose="02080604020202020204" pitchFamily="34" charset="0"/>
              </a:rPr>
              <a:t>X</a:t>
            </a:r>
            <a:r>
              <a:rPr lang="zh-CN" altLang="en-US" sz="2800" b="1" dirty="0">
                <a:latin typeface="Arial" panose="02080604020202020204" pitchFamily="34" charset="0"/>
              </a:rPr>
              <a:t>（允许定时</a:t>
            </a:r>
            <a:r>
              <a:rPr lang="en-US" altLang="zh-CN" sz="2800" b="1" dirty="0">
                <a:latin typeface="Arial" panose="02080604020202020204" pitchFamily="34" charset="0"/>
              </a:rPr>
              <a:t>/</a:t>
            </a:r>
            <a:r>
              <a:rPr lang="zh-CN" altLang="en-US" sz="2800" b="1" dirty="0">
                <a:latin typeface="Arial" panose="02080604020202020204" pitchFamily="34" charset="0"/>
              </a:rPr>
              <a:t>计数器中断），并编中断服务程序。</a:t>
            </a:r>
            <a:endParaRPr lang="zh-CN" altLang="en-US" sz="2800" b="1" dirty="0">
              <a:latin typeface="Arial" panose="0208060402020202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62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28600" y="1143000"/>
            <a:ext cx="4271392" cy="500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2800" b="1" dirty="0">
              <a:solidFill>
                <a:schemeClr val="tx2"/>
              </a:solidFill>
              <a:latin typeface="Arial Black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Arial" panose="02080604020202020204" pitchFamily="34" charset="0"/>
              </a:rPr>
              <a:t>例</a:t>
            </a:r>
            <a:r>
              <a:rPr lang="en-US" altLang="zh-CN" sz="2800" b="1" dirty="0">
                <a:latin typeface="Arial" panose="02080604020202020204" pitchFamily="34" charset="0"/>
              </a:rPr>
              <a:t>7-1  </a:t>
            </a:r>
            <a:r>
              <a:rPr lang="zh-CN" altLang="en-US" sz="2800" b="1" dirty="0">
                <a:latin typeface="Arial" panose="02080604020202020204" pitchFamily="34" charset="0"/>
              </a:rPr>
              <a:t>如图</a:t>
            </a:r>
            <a:r>
              <a:rPr lang="en-US" altLang="zh-CN" sz="2800" b="1" dirty="0">
                <a:latin typeface="Arial" panose="02080604020202020204" pitchFamily="34" charset="0"/>
              </a:rPr>
              <a:t>7-2</a:t>
            </a:r>
            <a:r>
              <a:rPr lang="zh-CN" altLang="en-US" sz="2800" b="1" dirty="0">
                <a:latin typeface="Arial" panose="02080604020202020204" pitchFamily="34" charset="0"/>
              </a:rPr>
              <a:t>所示，</a:t>
            </a:r>
            <a:endParaRPr lang="zh-CN" altLang="en-US" sz="2800" b="1" dirty="0">
              <a:latin typeface="Arial" panose="0208060402020202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" panose="02080604020202020204" pitchFamily="34" charset="0"/>
              </a:rPr>
              <a:t>P1</a:t>
            </a:r>
            <a:r>
              <a:rPr lang="zh-CN" altLang="en-US" sz="2800" b="1" dirty="0">
                <a:latin typeface="Arial" panose="02080604020202020204" pitchFamily="34" charset="0"/>
              </a:rPr>
              <a:t>中接</a:t>
            </a:r>
            <a:r>
              <a:rPr lang="zh-CN" altLang="en-US" sz="2800" b="1" dirty="0" smtClean="0">
                <a:latin typeface="Arial" panose="02080604020202020204" pitchFamily="34" charset="0"/>
              </a:rPr>
              <a:t>有</a:t>
            </a:r>
            <a:r>
              <a:rPr lang="en-US" altLang="zh-CN" sz="2800" b="1" dirty="0" smtClean="0">
                <a:latin typeface="Arial" panose="02080604020202020204" pitchFamily="34" charset="0"/>
              </a:rPr>
              <a:t>8</a:t>
            </a:r>
            <a:r>
              <a:rPr lang="zh-CN" altLang="en-US" sz="2800" b="1" dirty="0" smtClean="0">
                <a:latin typeface="Arial" panose="02080604020202020204" pitchFamily="34" charset="0"/>
              </a:rPr>
              <a:t>个</a:t>
            </a:r>
            <a:r>
              <a:rPr lang="zh-CN" altLang="en-US" sz="2800" b="1" dirty="0">
                <a:latin typeface="Arial" panose="02080604020202020204" pitchFamily="34" charset="0"/>
              </a:rPr>
              <a:t>发光二极管，编程</a:t>
            </a:r>
            <a:r>
              <a:rPr lang="zh-CN" altLang="en-US" sz="2800" b="1" dirty="0" smtClean="0">
                <a:latin typeface="Arial" panose="02080604020202020204" pitchFamily="34" charset="0"/>
              </a:rPr>
              <a:t>使</a:t>
            </a:r>
            <a:r>
              <a:rPr lang="en-US" altLang="zh-CN" sz="2800" b="1" dirty="0" smtClean="0">
                <a:latin typeface="Arial" panose="02080604020202020204" pitchFamily="34" charset="0"/>
              </a:rPr>
              <a:t>8</a:t>
            </a:r>
            <a:r>
              <a:rPr lang="zh-CN" altLang="en-US" sz="2800" b="1" dirty="0" smtClean="0">
                <a:latin typeface="Arial" panose="02080604020202020204" pitchFamily="34" charset="0"/>
              </a:rPr>
              <a:t>个</a:t>
            </a:r>
            <a:r>
              <a:rPr lang="zh-CN" altLang="en-US" sz="2800" b="1" dirty="0">
                <a:latin typeface="Arial" panose="02080604020202020204" pitchFamily="34" charset="0"/>
              </a:rPr>
              <a:t>管轮流点亮，每个管亮</a:t>
            </a:r>
            <a:r>
              <a:rPr lang="en-US" altLang="zh-CN" sz="2800" b="1" dirty="0">
                <a:latin typeface="Arial" panose="02080604020202020204" pitchFamily="34" charset="0"/>
              </a:rPr>
              <a:t>100ms</a:t>
            </a:r>
            <a:r>
              <a:rPr lang="zh-CN" altLang="en-US" sz="2800" b="1" dirty="0">
                <a:latin typeface="Arial" panose="02080604020202020204" pitchFamily="34" charset="0"/>
              </a:rPr>
              <a:t>，设晶振为</a:t>
            </a:r>
            <a:r>
              <a:rPr lang="en-US" altLang="zh-CN" sz="2800" b="1" dirty="0">
                <a:latin typeface="Arial" panose="02080604020202020204" pitchFamily="34" charset="0"/>
              </a:rPr>
              <a:t>6MHz</a:t>
            </a:r>
            <a:r>
              <a:rPr lang="zh-CN" altLang="en-US" sz="2800" b="1" dirty="0" smtClean="0">
                <a:latin typeface="Arial" panose="02080604020202020204" pitchFamily="34" charset="0"/>
              </a:rPr>
              <a:t>。</a:t>
            </a:r>
            <a:endParaRPr lang="en-US" altLang="zh-CN" sz="2800" b="1" dirty="0" smtClean="0">
              <a:latin typeface="Arial" panose="0208060402020202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b="1" dirty="0">
              <a:latin typeface="Arial" panose="02080604020202020204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Arial" panose="02080604020202020204" pitchFamily="34" charset="0"/>
              </a:rPr>
              <a:t>注：</a:t>
            </a:r>
            <a:r>
              <a:rPr lang="en-US" altLang="zh-CN" sz="2800" b="1" dirty="0" smtClean="0">
                <a:latin typeface="Arial" panose="02080604020202020204" pitchFamily="34" charset="0"/>
              </a:rPr>
              <a:t>P1.x=1</a:t>
            </a:r>
            <a:r>
              <a:rPr lang="zh-CN" altLang="en-US" sz="2800" b="1" dirty="0" smtClean="0">
                <a:latin typeface="Arial" panose="02080604020202020204" pitchFamily="34" charset="0"/>
              </a:rPr>
              <a:t>时，</a:t>
            </a:r>
            <a:r>
              <a:rPr lang="en-US" altLang="zh-CN" sz="2800" b="1" dirty="0" smtClean="0">
                <a:latin typeface="Arial" panose="02080604020202020204" pitchFamily="34" charset="0"/>
              </a:rPr>
              <a:t>LED</a:t>
            </a:r>
            <a:r>
              <a:rPr lang="zh-CN" altLang="en-US" sz="2800" b="1" dirty="0" smtClean="0">
                <a:latin typeface="Arial" panose="02080604020202020204" pitchFamily="34" charset="0"/>
              </a:rPr>
              <a:t>亮。</a:t>
            </a:r>
            <a:endParaRPr lang="zh-CN" altLang="en-US" sz="2800" b="1" dirty="0">
              <a:latin typeface="Arial" panose="02080604020202020204" pitchFamily="34" charset="0"/>
            </a:endParaRP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4648200" y="1295400"/>
          <a:ext cx="41910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BMP 图象" r:id="rId1" imgW="1990725" imgH="2057400" progId="Paint.Picture">
                  <p:embed/>
                </p:oleObj>
              </mc:Choice>
              <mc:Fallback>
                <p:oleObj name="BMP 图象" r:id="rId1" imgW="1990725" imgH="20574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295400"/>
                        <a:ext cx="4191000" cy="55626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57200" y="533400"/>
            <a:ext cx="533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tx2"/>
                </a:solidFill>
                <a:latin typeface="Arial Black" pitchFamily="34" charset="0"/>
              </a:rPr>
              <a:t>7.4.3  </a:t>
            </a:r>
            <a:r>
              <a:rPr lang="zh-CN" altLang="en-US" b="1">
                <a:solidFill>
                  <a:schemeClr val="tx2"/>
                </a:solidFill>
                <a:latin typeface="Arial Black" pitchFamily="34" charset="0"/>
              </a:rPr>
              <a:t>应用编程举例</a:t>
            </a:r>
            <a:endParaRPr lang="zh-CN" altLang="en-US" b="1">
              <a:solidFill>
                <a:schemeClr val="tx2"/>
              </a:solidFill>
              <a:latin typeface="Arial Black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46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23850" y="533400"/>
            <a:ext cx="8362950" cy="420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CCFF"/>
                </a:solidFill>
                <a:latin typeface="宋体" pitchFamily="2" charset="-122"/>
              </a:rPr>
              <a:t>分析</a:t>
            </a:r>
            <a:r>
              <a:rPr lang="en-US" altLang="zh-CN" sz="2800" b="1">
                <a:solidFill>
                  <a:srgbClr val="FFCCFF"/>
                </a:solidFill>
                <a:latin typeface="宋体" pitchFamily="2" charset="-122"/>
              </a:rPr>
              <a:t>:</a:t>
            </a:r>
            <a:r>
              <a:rPr lang="zh-CN" altLang="en-US" sz="2800" b="1">
                <a:solidFill>
                  <a:srgbClr val="FFCCFF"/>
                </a:solidFill>
                <a:latin typeface="宋体" pitchFamily="2" charset="-122"/>
              </a:rPr>
              <a:t> </a:t>
            </a:r>
            <a:r>
              <a:rPr lang="zh-CN" altLang="en-US" sz="2800" b="1">
                <a:latin typeface="宋体" pitchFamily="2" charset="-122"/>
              </a:rPr>
              <a:t> 利用</a:t>
            </a:r>
            <a:r>
              <a:rPr lang="en-US" altLang="zh-CN" sz="2800" b="1">
                <a:latin typeface="宋体" pitchFamily="2" charset="-122"/>
              </a:rPr>
              <a:t>T1</a:t>
            </a:r>
            <a:r>
              <a:rPr lang="zh-CN" altLang="en-US" sz="2800" b="1">
                <a:latin typeface="宋体" pitchFamily="2" charset="-122"/>
              </a:rPr>
              <a:t>完成</a:t>
            </a:r>
            <a:r>
              <a:rPr lang="en-US" altLang="zh-CN" sz="2800" b="1">
                <a:latin typeface="宋体" pitchFamily="2" charset="-122"/>
              </a:rPr>
              <a:t>100ms</a:t>
            </a:r>
            <a:r>
              <a:rPr lang="zh-CN" altLang="en-US" sz="2800" b="1">
                <a:latin typeface="宋体" pitchFamily="2" charset="-122"/>
              </a:rPr>
              <a:t>的定时，当</a:t>
            </a:r>
            <a:r>
              <a:rPr lang="en-US" altLang="zh-CN" sz="2800" b="1">
                <a:latin typeface="宋体" pitchFamily="2" charset="-122"/>
              </a:rPr>
              <a:t>P1</a:t>
            </a:r>
            <a:r>
              <a:rPr lang="zh-CN" altLang="en-US" sz="2800" b="1">
                <a:latin typeface="宋体" pitchFamily="2" charset="-122"/>
              </a:rPr>
              <a:t>口线输出</a:t>
            </a:r>
            <a:r>
              <a:rPr lang="zh-CN" altLang="en-US" sz="2800" b="1"/>
              <a:t>“</a:t>
            </a:r>
            <a:r>
              <a:rPr lang="en-US" altLang="zh-CN" sz="2800" b="1">
                <a:latin typeface="宋体" pitchFamily="2" charset="-122"/>
              </a:rPr>
              <a:t>1</a:t>
            </a:r>
            <a:r>
              <a:rPr lang="en-US" altLang="zh-CN" sz="2800" b="1"/>
              <a:t>”</a:t>
            </a:r>
            <a:endParaRPr lang="en-US" altLang="zh-CN" sz="2800" b="1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时，发光二极管亮，每隔</a:t>
            </a:r>
            <a:r>
              <a:rPr lang="en-US" altLang="zh-CN" sz="2800" b="1">
                <a:latin typeface="宋体" pitchFamily="2" charset="-122"/>
              </a:rPr>
              <a:t>100ms</a:t>
            </a:r>
            <a:r>
              <a:rPr lang="en-US" altLang="zh-CN" sz="2800" b="1"/>
              <a:t>”</a:t>
            </a:r>
            <a:r>
              <a:rPr lang="en-US" altLang="zh-CN" sz="2800" b="1">
                <a:latin typeface="宋体" pitchFamily="2" charset="-122"/>
              </a:rPr>
              <a:t>1</a:t>
            </a:r>
            <a:r>
              <a:rPr lang="en-US" altLang="zh-CN" sz="2800" b="1"/>
              <a:t>”</a:t>
            </a:r>
            <a:r>
              <a:rPr lang="zh-CN" altLang="en-US" sz="2800" b="1">
                <a:latin typeface="宋体" pitchFamily="2" charset="-122"/>
              </a:rPr>
              <a:t>左移一次，采用定时方式</a:t>
            </a:r>
            <a:r>
              <a:rPr lang="en-US" altLang="zh-CN" sz="2800" b="1">
                <a:latin typeface="宋体" pitchFamily="2" charset="-122"/>
              </a:rPr>
              <a:t>1</a:t>
            </a:r>
            <a:r>
              <a:rPr lang="zh-CN" altLang="en-US" sz="2800" b="1">
                <a:latin typeface="宋体" pitchFamily="2" charset="-122"/>
              </a:rPr>
              <a:t>，先计算计数初值：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   </a:t>
            </a:r>
            <a:r>
              <a:rPr lang="en-US" altLang="zh-CN" sz="2800" b="1">
                <a:latin typeface="宋体" pitchFamily="2" charset="-122"/>
              </a:rPr>
              <a:t>MC= 2</a:t>
            </a:r>
            <a:r>
              <a:rPr lang="en-US" altLang="zh-CN" sz="3200" b="1"/>
              <a:t>μ</a:t>
            </a:r>
            <a:r>
              <a:rPr lang="en-US" altLang="zh-CN" sz="2800" b="1">
                <a:latin typeface="宋体" pitchFamily="2" charset="-122"/>
              </a:rPr>
              <a:t>s </a:t>
            </a:r>
            <a:endParaRPr lang="en-US" altLang="zh-CN" sz="2800" b="1">
              <a:solidFill>
                <a:schemeClr val="accent1"/>
              </a:solidFill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 100ms/2</a:t>
            </a:r>
            <a:r>
              <a:rPr lang="en-US" altLang="zh-CN" sz="3200" b="1"/>
              <a:t>μ</a:t>
            </a:r>
            <a:r>
              <a:rPr lang="en-US" altLang="zh-CN" sz="2800" b="1">
                <a:latin typeface="宋体" pitchFamily="2" charset="-122"/>
              </a:rPr>
              <a:t>s =50000=C350H   </a:t>
            </a:r>
            <a:endParaRPr lang="en-US" altLang="zh-CN" sz="2800" b="1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</a:t>
            </a:r>
            <a:r>
              <a:rPr lang="zh-CN" altLang="en-US" sz="2800" b="1">
                <a:latin typeface="宋体" pitchFamily="2" charset="-122"/>
              </a:rPr>
              <a:t>（</a:t>
            </a:r>
            <a:r>
              <a:rPr lang="en-US" altLang="zh-CN" sz="2800" b="1">
                <a:latin typeface="宋体" pitchFamily="2" charset="-122"/>
              </a:rPr>
              <a:t>C350H</a:t>
            </a:r>
            <a:r>
              <a:rPr lang="zh-CN" altLang="en-US" sz="2800" b="1">
                <a:latin typeface="宋体" pitchFamily="2" charset="-122"/>
              </a:rPr>
              <a:t>）</a:t>
            </a:r>
            <a:r>
              <a:rPr lang="zh-CN" altLang="en-US" sz="1800" b="1">
                <a:latin typeface="宋体" pitchFamily="2" charset="-122"/>
              </a:rPr>
              <a:t>补</a:t>
            </a:r>
            <a:r>
              <a:rPr lang="zh-CN" altLang="en-US" sz="2800" b="1">
                <a:latin typeface="宋体" pitchFamily="2" charset="-122"/>
              </a:rPr>
              <a:t> </a:t>
            </a:r>
            <a:r>
              <a:rPr lang="en-US" altLang="zh-CN" sz="2800" b="1">
                <a:latin typeface="宋体" pitchFamily="2" charset="-122"/>
              </a:rPr>
              <a:t>=10000H-C350H=3CB0H</a:t>
            </a:r>
            <a:endParaRPr lang="en-US" altLang="zh-CN" sz="2800" b="1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b="1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</a:t>
            </a:r>
            <a:endParaRPr lang="zh-CN" altLang="en-US" sz="2800" b="1">
              <a:latin typeface="宋体" pitchFamily="2" charset="-122"/>
            </a:endParaRPr>
          </a:p>
        </p:txBody>
      </p:sp>
      <p:graphicFrame>
        <p:nvGraphicFramePr>
          <p:cNvPr id="24579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7" name="Equation" r:id="rId1" imgW="114300" imgH="215900" progId="Equation.3">
                  <p:embed/>
                </p:oleObj>
              </mc:Choice>
              <mc:Fallback>
                <p:oleObj name="Equation" r:id="rId1" imgW="1143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5"/>
          <p:cNvGraphicFramePr>
            <a:graphicFrameLocks noChangeAspect="1"/>
          </p:cNvGraphicFramePr>
          <p:nvPr/>
        </p:nvGraphicFramePr>
        <p:xfrm>
          <a:off x="4495800" y="334645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8" name="Equation" r:id="rId3" imgW="152400" imgH="165100" progId="Equation.3">
                  <p:embed/>
                </p:oleObj>
              </mc:Choice>
              <mc:Fallback>
                <p:oleObj name="Equation" r:id="rId3" imgW="152400" imgH="16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46450"/>
                        <a:ext cx="1524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6"/>
          <p:cNvGraphicFramePr>
            <a:graphicFrameLocks noChangeAspect="1"/>
          </p:cNvGraphicFramePr>
          <p:nvPr/>
        </p:nvGraphicFramePr>
        <p:xfrm>
          <a:off x="4495800" y="334645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9" name="Equation" r:id="rId5" imgW="152400" imgH="165100" progId="Equation.3">
                  <p:embed/>
                </p:oleObj>
              </mc:Choice>
              <mc:Fallback>
                <p:oleObj name="Equation" r:id="rId5" imgW="152400" imgH="165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46450"/>
                        <a:ext cx="1524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7"/>
          <p:cNvGraphicFramePr>
            <a:graphicFrameLocks noChangeAspect="1"/>
          </p:cNvGraphicFramePr>
          <p:nvPr/>
        </p:nvGraphicFramePr>
        <p:xfrm>
          <a:off x="4495800" y="334645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0" name="Equation" r:id="rId7" imgW="152400" imgH="165100" progId="Equation.3">
                  <p:embed/>
                </p:oleObj>
              </mc:Choice>
              <mc:Fallback>
                <p:oleObj name="Equation" r:id="rId7" imgW="152400" imgH="165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46450"/>
                        <a:ext cx="1524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9"/>
          <p:cNvGraphicFramePr>
            <a:graphicFrameLocks noChangeAspect="1"/>
          </p:cNvGraphicFramePr>
          <p:nvPr/>
        </p:nvGraphicFramePr>
        <p:xfrm>
          <a:off x="4495800" y="334645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1" name="Equation" r:id="rId8" imgW="152400" imgH="165100" progId="Equation.3">
                  <p:embed/>
                </p:oleObj>
              </mc:Choice>
              <mc:Fallback>
                <p:oleObj name="Equation" r:id="rId8" imgW="152400" imgH="165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46450"/>
                        <a:ext cx="1524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5" name="Object 10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2" name="Equation" r:id="rId10" imgW="114300" imgH="215900" progId="Equation.3">
                  <p:embed/>
                </p:oleObj>
              </mc:Choice>
              <mc:Fallback>
                <p:oleObj name="Equation" r:id="rId10" imgW="114300" imgH="215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91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026"/>
          <p:cNvSpPr txBox="1">
            <a:spLocks noChangeArrowheads="1"/>
          </p:cNvSpPr>
          <p:nvPr/>
        </p:nvSpPr>
        <p:spPr bwMode="auto">
          <a:xfrm>
            <a:off x="0" y="228600"/>
            <a:ext cx="8763000" cy="843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宋体" pitchFamily="2" charset="-122"/>
              </a:rPr>
              <a:t>①</a:t>
            </a:r>
            <a:r>
              <a:rPr lang="zh-CN" altLang="en-US" sz="2800" b="1" dirty="0">
                <a:solidFill>
                  <a:schemeClr val="folHlink"/>
                </a:solidFill>
                <a:latin typeface="宋体" pitchFamily="2" charset="-122"/>
              </a:rPr>
              <a:t>查询方式如下：</a:t>
            </a:r>
            <a:endParaRPr lang="zh-CN" altLang="en-US" sz="2800" b="1" dirty="0">
              <a:solidFill>
                <a:schemeClr val="folHlink"/>
              </a:solidFill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 </a:t>
            </a:r>
            <a:r>
              <a:rPr lang="en-US" altLang="zh-CN" sz="2800" b="1" dirty="0">
                <a:latin typeface="宋体" pitchFamily="2" charset="-122"/>
              </a:rPr>
              <a:t>ORG    0030H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MOV  A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#01H      </a:t>
            </a:r>
            <a:r>
              <a:rPr lang="zh-CN" altLang="en-US" sz="2800" b="1" dirty="0">
                <a:latin typeface="宋体" pitchFamily="2" charset="-122"/>
              </a:rPr>
              <a:t>；置第一个</a:t>
            </a:r>
            <a:r>
              <a:rPr lang="en-US" altLang="zh-CN" sz="2800" b="1" dirty="0">
                <a:latin typeface="宋体" pitchFamily="2" charset="-122"/>
              </a:rPr>
              <a:t>LED</a:t>
            </a:r>
            <a:r>
              <a:rPr lang="zh-CN" altLang="en-US" sz="2800" b="1" dirty="0">
                <a:latin typeface="宋体" pitchFamily="2" charset="-122"/>
              </a:rPr>
              <a:t>亮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NEXT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MOV  P1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A</a:t>
            </a:r>
            <a:br>
              <a:rPr lang="en-US" altLang="zh-CN" sz="2800" b="1" dirty="0">
                <a:latin typeface="宋体" pitchFamily="2" charset="-122"/>
              </a:rPr>
            </a:br>
            <a:r>
              <a:rPr lang="en-US" altLang="zh-CN" sz="2800" b="1" dirty="0">
                <a:latin typeface="宋体" pitchFamily="2" charset="-122"/>
              </a:rPr>
              <a:t>      MOV  TMOD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solidFill>
                  <a:srgbClr val="FFC000"/>
                </a:solidFill>
                <a:latin typeface="宋体" pitchFamily="2" charset="-122"/>
              </a:rPr>
              <a:t>#10H 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工作于定时方式</a:t>
            </a:r>
            <a:r>
              <a:rPr lang="en-US" altLang="zh-CN" sz="2800" b="1" dirty="0">
                <a:latin typeface="宋体" pitchFamily="2" charset="-122"/>
              </a:rPr>
              <a:t>1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MOV  TH1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solidFill>
                  <a:srgbClr val="FFC000"/>
                </a:solidFill>
                <a:latin typeface="宋体" pitchFamily="2" charset="-122"/>
              </a:rPr>
              <a:t>#3CH</a:t>
            </a:r>
            <a:endParaRPr lang="en-US" altLang="zh-CN" sz="2800" b="1" dirty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MOV  TL1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solidFill>
                  <a:srgbClr val="FFC000"/>
                </a:solidFill>
                <a:latin typeface="宋体" pitchFamily="2" charset="-122"/>
              </a:rPr>
              <a:t>#0B0H    </a:t>
            </a:r>
            <a:r>
              <a:rPr lang="zh-CN" altLang="en-US" sz="2800" b="1" dirty="0">
                <a:latin typeface="宋体" pitchFamily="2" charset="-122"/>
              </a:rPr>
              <a:t>；定时</a:t>
            </a:r>
            <a:r>
              <a:rPr lang="en-US" altLang="zh-CN" sz="2800" b="1" dirty="0">
                <a:latin typeface="宋体" pitchFamily="2" charset="-122"/>
              </a:rPr>
              <a:t>100</a:t>
            </a:r>
            <a:r>
              <a:rPr lang="en-US" altLang="zh-CN" sz="2400" b="1" dirty="0">
                <a:latin typeface="宋体" pitchFamily="2" charset="-122"/>
              </a:rPr>
              <a:t>ms </a:t>
            </a:r>
            <a:r>
              <a:rPr lang="en-US" altLang="zh-CN" sz="2800" b="1" dirty="0">
                <a:latin typeface="宋体" pitchFamily="2" charset="-122"/>
              </a:rPr>
              <a:t>                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SETB TR1 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AGAI:JBC TF1,SHI      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100</a:t>
            </a:r>
            <a:r>
              <a:rPr lang="en-US" altLang="zh-CN" sz="2400" b="1" dirty="0">
                <a:latin typeface="宋体" pitchFamily="2" charset="-122"/>
              </a:rPr>
              <a:t>ms</a:t>
            </a:r>
            <a:r>
              <a:rPr lang="zh-CN" altLang="en-US" sz="2800" b="1" dirty="0">
                <a:latin typeface="宋体" pitchFamily="2" charset="-122"/>
              </a:rPr>
              <a:t>到转</a:t>
            </a:r>
            <a:r>
              <a:rPr lang="en-US" altLang="zh-CN" sz="2800" b="1" dirty="0">
                <a:latin typeface="宋体" pitchFamily="2" charset="-122"/>
              </a:rPr>
              <a:t>SHI,</a:t>
            </a:r>
            <a:r>
              <a:rPr lang="zh-CN" altLang="en-US" sz="2800" b="1" dirty="0">
                <a:latin typeface="宋体" pitchFamily="2" charset="-122"/>
              </a:rPr>
              <a:t>并清</a:t>
            </a:r>
            <a:r>
              <a:rPr lang="en-US" altLang="zh-CN" sz="2800" b="1" dirty="0">
                <a:latin typeface="宋体" pitchFamily="2" charset="-122"/>
              </a:rPr>
              <a:t>TF1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SJMP AGAI          </a:t>
            </a:r>
            <a:r>
              <a:rPr lang="zh-CN" altLang="en-US" sz="2400" b="1" dirty="0"/>
              <a:t>；</a:t>
            </a:r>
            <a:r>
              <a:rPr lang="en-US" altLang="zh-CN" sz="2800" b="1" dirty="0"/>
              <a:t>100ms</a:t>
            </a:r>
            <a:r>
              <a:rPr lang="zh-CN" altLang="en-US" sz="2800" b="1" dirty="0"/>
              <a:t>未到，再查询</a:t>
            </a:r>
            <a:endParaRPr lang="zh-CN" altLang="en-US" sz="20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SHI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RL A             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A</a:t>
            </a:r>
            <a:r>
              <a:rPr lang="zh-CN" altLang="en-US" sz="2800" b="1" dirty="0">
                <a:latin typeface="宋体" pitchFamily="2" charset="-122"/>
              </a:rPr>
              <a:t>左移，准备下一个亮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SJMP NEXT</a:t>
            </a:r>
            <a:endParaRPr lang="en-US" altLang="zh-CN" sz="2800" b="1" dirty="0">
              <a:latin typeface="宋体" pitchFamily="2" charset="-122"/>
            </a:endParaRP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b="1" dirty="0">
              <a:latin typeface="宋体" pitchFamily="2" charset="-122"/>
            </a:endParaRP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b="1" dirty="0">
              <a:latin typeface="宋体" pitchFamily="2" charset="-122"/>
            </a:endParaRP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b="1" dirty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74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28600" y="0"/>
            <a:ext cx="8610600" cy="709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folHlink"/>
                </a:solidFill>
                <a:latin typeface="宋体" pitchFamily="2" charset="-122"/>
              </a:rPr>
              <a:t>②</a:t>
            </a:r>
            <a:r>
              <a:rPr lang="zh-CN" altLang="en-US" sz="2800" b="1" dirty="0">
                <a:solidFill>
                  <a:schemeClr val="folHlink"/>
                </a:solidFill>
                <a:latin typeface="宋体" pitchFamily="2" charset="-122"/>
              </a:rPr>
              <a:t>中断方式</a:t>
            </a:r>
            <a:endParaRPr lang="zh-CN" altLang="en-US" sz="2800" b="1" dirty="0">
              <a:solidFill>
                <a:schemeClr val="folHlink"/>
              </a:solidFill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ORG 0000H </a:t>
            </a:r>
            <a:endParaRPr lang="en-US" altLang="zh-CN" sz="2800" b="1" dirty="0">
              <a:latin typeface="宋体" pitchFamily="2" charset="-122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zh-CN" sz="2800" b="1" dirty="0">
                <a:latin typeface="宋体" pitchFamily="2" charset="-122"/>
              </a:rPr>
              <a:t>     AJMP MAIN    </a:t>
            </a:r>
            <a:r>
              <a:rPr lang="zh-CN" altLang="en-US" sz="2800" b="1" dirty="0">
                <a:latin typeface="宋体" pitchFamily="2" charset="-122"/>
              </a:rPr>
              <a:t>；单片机复位后从</a:t>
            </a:r>
            <a:r>
              <a:rPr lang="en-US" altLang="zh-CN" sz="2800" b="1" dirty="0">
                <a:latin typeface="宋体" pitchFamily="2" charset="-122"/>
              </a:rPr>
              <a:t>0000H</a:t>
            </a:r>
            <a:r>
              <a:rPr lang="zh-CN" altLang="en-US" sz="2800" b="1" dirty="0">
                <a:latin typeface="宋体" pitchFamily="2" charset="-122"/>
              </a:rPr>
              <a:t>开始执行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ORG 001BH  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中断入口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AJMP IV1        </a:t>
            </a:r>
            <a:r>
              <a:rPr lang="zh-CN" altLang="en-US" sz="2800" b="1" dirty="0">
                <a:latin typeface="宋体" pitchFamily="2" charset="-122"/>
              </a:rPr>
              <a:t>；转移到</a:t>
            </a:r>
            <a:r>
              <a:rPr lang="en-US" altLang="zh-CN" sz="2800" b="1" dirty="0">
                <a:latin typeface="宋体" pitchFamily="2" charset="-122"/>
              </a:rPr>
              <a:t>IV1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ORG 0030H       </a:t>
            </a:r>
            <a:r>
              <a:rPr lang="zh-CN" altLang="en-US" sz="2800" b="1" dirty="0">
                <a:latin typeface="宋体" pitchFamily="2" charset="-122"/>
              </a:rPr>
              <a:t>；主程序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MAIN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MOV A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#01H                              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MOV  P1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A     </a:t>
            </a:r>
            <a:r>
              <a:rPr lang="zh-CN" altLang="en-US" sz="2800" b="1" dirty="0">
                <a:latin typeface="宋体" pitchFamily="2" charset="-122"/>
              </a:rPr>
              <a:t>；置第一个</a:t>
            </a:r>
            <a:r>
              <a:rPr lang="en-US" altLang="zh-CN" sz="2800" b="1" dirty="0">
                <a:latin typeface="宋体" pitchFamily="2" charset="-122"/>
              </a:rPr>
              <a:t>LED</a:t>
            </a:r>
            <a:r>
              <a:rPr lang="zh-CN" altLang="en-US" sz="2800" b="1" dirty="0">
                <a:latin typeface="宋体" pitchFamily="2" charset="-122"/>
              </a:rPr>
              <a:t>亮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 </a:t>
            </a:r>
            <a:r>
              <a:rPr lang="en-US" altLang="zh-CN" sz="2800" b="1" dirty="0">
                <a:latin typeface="宋体" pitchFamily="2" charset="-122"/>
              </a:rPr>
              <a:t>MOV TMOD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#10H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工作于定时方式</a:t>
            </a:r>
            <a:r>
              <a:rPr lang="en-US" altLang="zh-CN" sz="2800" b="1" dirty="0">
                <a:latin typeface="宋体" pitchFamily="2" charset="-122"/>
              </a:rPr>
              <a:t>1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MOV TH1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#3CH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MOV TL1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#0B0H  </a:t>
            </a:r>
            <a:r>
              <a:rPr lang="zh-CN" altLang="en-US" sz="2800" b="1" dirty="0">
                <a:latin typeface="宋体" pitchFamily="2" charset="-122"/>
              </a:rPr>
              <a:t>；定时</a:t>
            </a:r>
            <a:r>
              <a:rPr lang="en-US" altLang="zh-CN" sz="2800" b="1" dirty="0">
                <a:latin typeface="宋体" pitchFamily="2" charset="-122"/>
              </a:rPr>
              <a:t>100ms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宋体" pitchFamily="2" charset="-122"/>
              </a:rPr>
              <a:t>      SETB TR1        </a:t>
            </a:r>
            <a:r>
              <a:rPr lang="zh-CN" altLang="en-US" sz="2800" b="1" dirty="0">
                <a:latin typeface="宋体" pitchFamily="2" charset="-122"/>
              </a:rPr>
              <a:t>；启动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工作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latin typeface="宋体" pitchFamily="2" charset="-122"/>
              </a:rPr>
              <a:t>      </a:t>
            </a:r>
            <a:r>
              <a:rPr lang="en-US" altLang="zh-CN" sz="2800" b="1" dirty="0">
                <a:latin typeface="宋体" pitchFamily="2" charset="-122"/>
              </a:rPr>
              <a:t>SETB ET1        </a:t>
            </a:r>
            <a:r>
              <a:rPr lang="zh-CN" altLang="en-US" sz="2800" b="1" dirty="0">
                <a:latin typeface="宋体" pitchFamily="2" charset="-122"/>
              </a:rPr>
              <a:t>；允许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中断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latin typeface="宋体" pitchFamily="2" charset="-122"/>
              </a:rPr>
              <a:t>      </a:t>
            </a:r>
            <a:r>
              <a:rPr lang="en-US" altLang="zh-CN" sz="2800" b="1" dirty="0"/>
              <a:t>SETB EA</a:t>
            </a:r>
            <a:endParaRPr lang="en-US" altLang="zh-CN" sz="20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宋体" pitchFamily="2" charset="-122"/>
              </a:rPr>
              <a:t>WAIT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SJMP WAIT       </a:t>
            </a:r>
            <a:r>
              <a:rPr lang="zh-CN" altLang="en-US" sz="2800" b="1" dirty="0">
                <a:latin typeface="宋体" pitchFamily="2" charset="-122"/>
              </a:rPr>
              <a:t>；等待</a:t>
            </a:r>
            <a:r>
              <a:rPr lang="zh-CN" altLang="en-US" sz="2800" b="1" dirty="0" smtClean="0">
                <a:latin typeface="宋体" pitchFamily="2" charset="-122"/>
              </a:rPr>
              <a:t>中断</a:t>
            </a:r>
            <a:r>
              <a:rPr lang="en-US" altLang="zh-CN" sz="2800" b="1" dirty="0" smtClean="0">
                <a:latin typeface="宋体" pitchFamily="2" charset="-122"/>
              </a:rPr>
              <a:t>(</a:t>
            </a:r>
            <a:r>
              <a:rPr lang="zh-CN" altLang="en-US" sz="2800" b="1" dirty="0" smtClean="0">
                <a:solidFill>
                  <a:srgbClr val="FFC000"/>
                </a:solidFill>
                <a:latin typeface="宋体" pitchFamily="2" charset="-122"/>
              </a:rPr>
              <a:t>同</a:t>
            </a:r>
            <a:r>
              <a:rPr lang="en-US" altLang="zh-CN" sz="2800" b="1" dirty="0" smtClean="0">
                <a:solidFill>
                  <a:srgbClr val="FFC000"/>
                </a:solidFill>
                <a:latin typeface="宋体" pitchFamily="2" charset="-122"/>
              </a:rPr>
              <a:t>SJMP $)</a:t>
            </a:r>
            <a:endParaRPr lang="zh-CN" altLang="en-US" sz="2800" b="1" dirty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                                       </a:t>
            </a:r>
            <a:endParaRPr lang="zh-CN" altLang="en-US" sz="2800" b="1" dirty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11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0" y="69850"/>
            <a:ext cx="9144000" cy="28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IV1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RL  A          </a:t>
            </a:r>
            <a:r>
              <a:rPr lang="zh-CN" altLang="en-US" sz="2800" b="1" dirty="0">
                <a:latin typeface="宋体" pitchFamily="2" charset="-122"/>
              </a:rPr>
              <a:t>；中断服务程序，左移一位 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MOV P1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A      </a:t>
            </a:r>
            <a:r>
              <a:rPr lang="zh-CN" altLang="en-US" sz="2800" b="1" dirty="0">
                <a:latin typeface="宋体" pitchFamily="2" charset="-122"/>
              </a:rPr>
              <a:t>；下一个发光二极管亮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MOV TH1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#3CH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MOV TL1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#0B0H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zh-CN" altLang="en-US" sz="2800" b="1" dirty="0">
                <a:solidFill>
                  <a:srgbClr val="FFC000"/>
                </a:solidFill>
                <a:latin typeface="宋体" pitchFamily="2" charset="-122"/>
              </a:rPr>
              <a:t>重装计数初值</a:t>
            </a:r>
            <a:endParaRPr lang="zh-CN" altLang="en-US" sz="2800" b="1" dirty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RETI            </a:t>
            </a:r>
            <a:r>
              <a:rPr lang="zh-CN" altLang="en-US" sz="2800" b="1" dirty="0">
                <a:latin typeface="宋体" pitchFamily="2" charset="-122"/>
              </a:rPr>
              <a:t>；中断返回</a:t>
            </a:r>
            <a:endParaRPr lang="zh-CN" altLang="en-US" sz="28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以上程序进入循环执行</a:t>
            </a:r>
            <a:r>
              <a:rPr lang="en-US" altLang="zh-CN" sz="2800" b="1" dirty="0" smtClean="0">
                <a:latin typeface="宋体" pitchFamily="2" charset="-122"/>
              </a:rPr>
              <a:t>,8</a:t>
            </a:r>
            <a:r>
              <a:rPr lang="zh-CN" altLang="en-US" sz="2800" b="1" dirty="0" smtClean="0">
                <a:latin typeface="宋体" pitchFamily="2" charset="-122"/>
              </a:rPr>
              <a:t>个</a:t>
            </a:r>
            <a:r>
              <a:rPr lang="en-US" altLang="zh-CN" sz="2800" b="1" dirty="0">
                <a:latin typeface="宋体" pitchFamily="2" charset="-122"/>
              </a:rPr>
              <a:t>LED</a:t>
            </a:r>
            <a:r>
              <a:rPr lang="zh-CN" altLang="en-US" sz="2800" b="1" dirty="0">
                <a:latin typeface="宋体" pitchFamily="2" charset="-122"/>
              </a:rPr>
              <a:t>一直循环轮流点亮。</a:t>
            </a:r>
            <a:endParaRPr lang="zh-CN" altLang="en-US" sz="2800" b="1" dirty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14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ChangeArrowheads="1"/>
          </p:cNvSpPr>
          <p:nvPr/>
        </p:nvSpPr>
        <p:spPr bwMode="auto">
          <a:xfrm>
            <a:off x="0" y="914400"/>
            <a:ext cx="9144000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zh-CN" sz="2800" b="1">
              <a:latin typeface="宋体" pitchFamily="2" charset="-122"/>
            </a:endParaRP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/>
        </p:nvGraphicFramePr>
        <p:xfrm>
          <a:off x="4876800" y="2971800"/>
          <a:ext cx="4267200" cy="363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8" name="BMP 图象" r:id="rId1" imgW="2419350" imgH="1638300" progId="Paint.Picture">
                  <p:embed/>
                </p:oleObj>
              </mc:Choice>
              <mc:Fallback>
                <p:oleObj name="BMP 图象" r:id="rId1" imgW="2419350" imgH="163830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971800"/>
                        <a:ext cx="4267200" cy="3636963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6" name="Text Box 14"/>
          <p:cNvSpPr txBox="1">
            <a:spLocks noChangeArrowheads="1"/>
          </p:cNvSpPr>
          <p:nvPr/>
        </p:nvSpPr>
        <p:spPr bwMode="auto">
          <a:xfrm>
            <a:off x="0" y="1905000"/>
            <a:ext cx="9144000" cy="546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b="1" dirty="0">
                <a:solidFill>
                  <a:schemeClr val="accent1"/>
                </a:solidFill>
                <a:latin typeface="宋体" pitchFamily="2" charset="-122"/>
              </a:rPr>
              <a:t>方法</a:t>
            </a:r>
            <a:r>
              <a:rPr lang="en-US" altLang="zh-CN" sz="3200" b="1" dirty="0">
                <a:solidFill>
                  <a:schemeClr val="accent1"/>
                </a:solidFill>
                <a:latin typeface="宋体" pitchFamily="2" charset="-122"/>
              </a:rPr>
              <a:t>1:</a:t>
            </a:r>
            <a:r>
              <a:rPr lang="zh-CN" altLang="en-US" sz="2800" b="1" dirty="0">
                <a:latin typeface="宋体" pitchFamily="2" charset="-122"/>
              </a:rPr>
              <a:t>采用</a:t>
            </a:r>
            <a:r>
              <a:rPr lang="en-US" altLang="zh-CN" sz="2800" b="1" dirty="0">
                <a:latin typeface="宋体" pitchFamily="2" charset="-122"/>
              </a:rPr>
              <a:t>T0</a:t>
            </a:r>
            <a:r>
              <a:rPr lang="zh-CN" altLang="en-US" sz="2800" b="1" dirty="0">
                <a:latin typeface="宋体" pitchFamily="2" charset="-122"/>
              </a:rPr>
              <a:t>产生周期为</a:t>
            </a:r>
            <a:r>
              <a:rPr lang="en-US" altLang="zh-CN" sz="2800" b="1" dirty="0">
                <a:latin typeface="宋体" pitchFamily="2" charset="-122"/>
              </a:rPr>
              <a:t>200ms</a:t>
            </a:r>
            <a:r>
              <a:rPr lang="zh-CN" altLang="en-US" sz="2800" b="1" dirty="0">
                <a:latin typeface="宋体" pitchFamily="2" charset="-122"/>
              </a:rPr>
              <a:t>脉冲，即</a:t>
            </a:r>
            <a:r>
              <a:rPr lang="en-US" altLang="zh-CN" sz="2800" b="1" dirty="0">
                <a:latin typeface="宋体" pitchFamily="2" charset="-122"/>
              </a:rPr>
              <a:t>P1.0</a:t>
            </a:r>
            <a:r>
              <a:rPr lang="zh-CN" altLang="en-US" sz="2800" b="1" dirty="0">
                <a:latin typeface="宋体" pitchFamily="2" charset="-122"/>
              </a:rPr>
              <a:t>每</a:t>
            </a:r>
            <a:r>
              <a:rPr lang="en-US" altLang="zh-CN" sz="2800" b="1" dirty="0">
                <a:latin typeface="宋体" pitchFamily="2" charset="-122"/>
              </a:rPr>
              <a:t>100ms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latin typeface="宋体" pitchFamily="2" charset="-122"/>
              </a:rPr>
              <a:t>取反一次作为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的计数脉冲，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对下降沿计数，因此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</a:pPr>
            <a:r>
              <a:rPr lang="zh-CN" altLang="en-US" sz="2800" b="1" dirty="0">
                <a:latin typeface="宋体" pitchFamily="2" charset="-122"/>
              </a:rPr>
              <a:t>计</a:t>
            </a:r>
            <a:r>
              <a:rPr lang="en-US" altLang="zh-CN" sz="2800" b="1" dirty="0">
                <a:latin typeface="宋体" pitchFamily="2" charset="-122"/>
              </a:rPr>
              <a:t>5</a:t>
            </a:r>
            <a:r>
              <a:rPr lang="zh-CN" altLang="en-US" sz="2800" b="1" dirty="0">
                <a:latin typeface="宋体" pitchFamily="2" charset="-122"/>
              </a:rPr>
              <a:t>个脉冲正好</a:t>
            </a:r>
            <a:r>
              <a:rPr lang="zh-CN" altLang="en-US" sz="2800" b="1" dirty="0"/>
              <a:t>一秒。</a:t>
            </a:r>
            <a:r>
              <a:rPr lang="en-US" altLang="zh-CN" sz="2800" b="1" dirty="0"/>
              <a:t>T0 </a:t>
            </a:r>
            <a:r>
              <a:rPr lang="zh-CN" altLang="en-US" sz="2800" b="1" dirty="0"/>
              <a:t>采用</a:t>
            </a:r>
            <a:endParaRPr lang="zh-CN" altLang="en-US" sz="2000" b="1" dirty="0">
              <a:latin typeface="宋体" pitchFamily="2" charset="-122"/>
            </a:endParaRPr>
          </a:p>
          <a:p>
            <a:pPr eaLnBrk="1" hangingPunct="1">
              <a:lnSpc>
                <a:spcPct val="85000"/>
              </a:lnSpc>
              <a:spcBef>
                <a:spcPct val="50000"/>
              </a:spcBef>
            </a:pPr>
            <a:r>
              <a:rPr lang="zh-CN" altLang="en-US" sz="2800" b="1" dirty="0"/>
              <a:t>方式 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，定时 </a:t>
            </a:r>
            <a:r>
              <a:rPr lang="en-US" altLang="zh-CN" sz="2800" b="1" dirty="0">
                <a:latin typeface="宋体" pitchFamily="2" charset="-122"/>
              </a:rPr>
              <a:t>100ms</a:t>
            </a:r>
            <a:r>
              <a:rPr lang="zh-CN" altLang="en-US" sz="2800" b="1" dirty="0">
                <a:latin typeface="宋体" pitchFamily="2" charset="-122"/>
              </a:rPr>
              <a:t>。</a:t>
            </a:r>
            <a:endParaRPr lang="zh-CN" altLang="en-US" sz="28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/>
              <a:t>X=       </a:t>
            </a:r>
            <a:r>
              <a:rPr lang="zh-CN" altLang="en-US" sz="2800" b="1" dirty="0"/>
              <a:t>－              得</a:t>
            </a:r>
            <a:r>
              <a:rPr lang="en-US" altLang="zh-CN" sz="2800" b="1" dirty="0"/>
              <a:t>X=3CB0H</a:t>
            </a:r>
            <a:r>
              <a:rPr lang="zh-CN" altLang="en-US" sz="2800" b="1" dirty="0"/>
              <a:t>，</a:t>
            </a:r>
            <a:endParaRPr lang="zh-CN" altLang="en-US" sz="2800" b="1" dirty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3000" b="1" dirty="0"/>
              <a:t>T1</a:t>
            </a:r>
            <a:r>
              <a:rPr lang="zh-CN" altLang="en-US" sz="3000" b="1" dirty="0"/>
              <a:t>采用方式</a:t>
            </a:r>
            <a:r>
              <a:rPr lang="en-US" altLang="zh-CN" sz="3000" b="1" dirty="0"/>
              <a:t>2</a:t>
            </a:r>
            <a:r>
              <a:rPr lang="zh-CN" altLang="en-US" sz="3000" b="1" dirty="0"/>
              <a:t>，</a:t>
            </a:r>
            <a:endParaRPr lang="zh-CN" altLang="en-US" sz="3000" b="1" dirty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3000" b="1" dirty="0"/>
              <a:t>计数初值</a:t>
            </a:r>
            <a:r>
              <a:rPr lang="en-US" altLang="zh-CN" sz="3000" b="1" dirty="0"/>
              <a:t>X </a:t>
            </a:r>
            <a:r>
              <a:rPr lang="en-US" altLang="zh-CN" sz="3200" b="1" dirty="0"/>
              <a:t>=     </a:t>
            </a:r>
            <a:r>
              <a:rPr lang="zh-CN" altLang="en-US" sz="3000" b="1" dirty="0"/>
              <a:t>－</a:t>
            </a:r>
            <a:r>
              <a:rPr lang="en-US" altLang="zh-CN" sz="3000" b="1" dirty="0"/>
              <a:t>5=FBH</a:t>
            </a:r>
            <a:endParaRPr lang="en-US" altLang="zh-CN" sz="3000" b="1" dirty="0"/>
          </a:p>
          <a:p>
            <a:pPr eaLnBrk="1" hangingPunct="1">
              <a:spcBef>
                <a:spcPct val="20000"/>
              </a:spcBef>
            </a:pPr>
            <a:r>
              <a:rPr lang="zh-CN" altLang="en-US" sz="3000" b="1" dirty="0"/>
              <a:t>均采用查询方式，</a:t>
            </a:r>
            <a:endParaRPr lang="zh-CN" altLang="en-US" sz="3000" b="1" dirty="0"/>
          </a:p>
          <a:p>
            <a:pPr eaLnBrk="1" hangingPunct="1">
              <a:spcBef>
                <a:spcPct val="20000"/>
              </a:spcBef>
            </a:pPr>
            <a:r>
              <a:rPr lang="zh-CN" altLang="en-US" sz="3000" b="1" dirty="0">
                <a:latin typeface="宋体" pitchFamily="2" charset="-122"/>
              </a:rPr>
              <a:t>流程图和程序如下：</a:t>
            </a:r>
            <a:endParaRPr lang="zh-CN" altLang="en-US" sz="30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 sz="2800" dirty="0"/>
          </a:p>
        </p:txBody>
      </p:sp>
      <p:graphicFrame>
        <p:nvGraphicFramePr>
          <p:cNvPr id="218127" name="Object 15"/>
          <p:cNvGraphicFramePr>
            <a:graphicFrameLocks noChangeAspect="1"/>
          </p:cNvGraphicFramePr>
          <p:nvPr/>
        </p:nvGraphicFramePr>
        <p:xfrm>
          <a:off x="3733800" y="990600"/>
          <a:ext cx="5651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9" name="Equation" r:id="rId3" imgW="215900" imgH="190500" progId="Equation.3">
                  <p:embed/>
                </p:oleObj>
              </mc:Choice>
              <mc:Fallback>
                <p:oleObj name="Equation" r:id="rId3" imgW="215900" imgH="1905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990600"/>
                        <a:ext cx="565150" cy="500063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8" name="Object 16"/>
          <p:cNvGraphicFramePr>
            <a:graphicFrameLocks noChangeAspect="1"/>
          </p:cNvGraphicFramePr>
          <p:nvPr/>
        </p:nvGraphicFramePr>
        <p:xfrm>
          <a:off x="533400" y="4071938"/>
          <a:ext cx="5651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0" name="Equation" r:id="rId5" imgW="215900" imgH="190500" progId="Equation.3">
                  <p:embed/>
                </p:oleObj>
              </mc:Choice>
              <mc:Fallback>
                <p:oleObj name="Equation" r:id="rId5" imgW="215900" imgH="1905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071938"/>
                        <a:ext cx="565150" cy="50006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9" name="Object 17"/>
          <p:cNvGraphicFramePr>
            <a:graphicFrameLocks noChangeAspect="1"/>
          </p:cNvGraphicFramePr>
          <p:nvPr/>
        </p:nvGraphicFramePr>
        <p:xfrm>
          <a:off x="1524000" y="3886200"/>
          <a:ext cx="11747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1" name="Equation" r:id="rId6" imgW="368300" imgH="254000" progId="Equation.3">
                  <p:embed/>
                </p:oleObj>
              </mc:Choice>
              <mc:Fallback>
                <p:oleObj name="Equation" r:id="rId6" imgW="368300" imgH="2540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886200"/>
                        <a:ext cx="1174750" cy="80962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30" name="Object 18"/>
          <p:cNvGraphicFramePr>
            <a:graphicFrameLocks noChangeAspect="1"/>
          </p:cNvGraphicFramePr>
          <p:nvPr/>
        </p:nvGraphicFramePr>
        <p:xfrm>
          <a:off x="2339752" y="5086350"/>
          <a:ext cx="412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2" name="Equation" r:id="rId8" imgW="165100" imgH="190500" progId="Equation.3">
                  <p:embed/>
                </p:oleObj>
              </mc:Choice>
              <mc:Fallback>
                <p:oleObj name="Equation" r:id="rId8" imgW="165100" imgH="1905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5086350"/>
                        <a:ext cx="412750" cy="4762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31" name="Text Box 19"/>
          <p:cNvSpPr txBox="1">
            <a:spLocks noChangeArrowheads="1"/>
          </p:cNvSpPr>
          <p:nvPr/>
        </p:nvSpPr>
        <p:spPr bwMode="auto">
          <a:xfrm>
            <a:off x="0" y="0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宋体" pitchFamily="2" charset="-122"/>
              </a:rPr>
              <a:t>例</a:t>
            </a:r>
            <a:r>
              <a:rPr lang="en-US" altLang="zh-CN" sz="2800" b="1">
                <a:latin typeface="宋体" pitchFamily="2" charset="-122"/>
              </a:rPr>
              <a:t>7-2  </a:t>
            </a:r>
            <a:r>
              <a:rPr lang="zh-CN" altLang="en-US" sz="2800" b="1">
                <a:latin typeface="宋体" pitchFamily="2" charset="-122"/>
              </a:rPr>
              <a:t>在</a:t>
            </a:r>
            <a:r>
              <a:rPr lang="en-US" altLang="zh-CN" sz="2800" b="1">
                <a:latin typeface="宋体" pitchFamily="2" charset="-122"/>
              </a:rPr>
              <a:t>P1.7</a:t>
            </a:r>
            <a:r>
              <a:rPr lang="zh-CN" altLang="en-US" sz="2800" b="1">
                <a:latin typeface="宋体" pitchFamily="2" charset="-122"/>
              </a:rPr>
              <a:t>端接一个发光二极管</a:t>
            </a:r>
            <a:r>
              <a:rPr lang="en-US" altLang="zh-CN" sz="2800" b="1">
                <a:latin typeface="宋体" pitchFamily="2" charset="-122"/>
              </a:rPr>
              <a:t>LED</a:t>
            </a:r>
            <a:r>
              <a:rPr lang="zh-CN" altLang="en-US" sz="2800" b="1">
                <a:latin typeface="宋体" pitchFamily="2" charset="-122"/>
              </a:rPr>
              <a:t>，要求利用定时控制使</a:t>
            </a:r>
            <a:r>
              <a:rPr lang="en-US" altLang="zh-CN" sz="2800" b="1">
                <a:latin typeface="宋体" pitchFamily="2" charset="-122"/>
              </a:rPr>
              <a:t>LED</a:t>
            </a:r>
            <a:r>
              <a:rPr lang="zh-CN" altLang="en-US" sz="2800" b="1">
                <a:latin typeface="宋体" pitchFamily="2" charset="-122"/>
              </a:rPr>
              <a:t>亮一秒灭一秒周而复始，设</a:t>
            </a:r>
            <a:r>
              <a:rPr lang="en-US" altLang="zh-CN" sz="2800" b="1">
                <a:latin typeface="宋体" pitchFamily="2" charset="-122"/>
              </a:rPr>
              <a:t>fosc=6MHZ</a:t>
            </a:r>
            <a:r>
              <a:rPr lang="zh-CN" altLang="en-US" sz="2800" b="1">
                <a:latin typeface="宋体" pitchFamily="2" charset="-122"/>
              </a:rPr>
              <a:t>。</a:t>
            </a:r>
            <a:endParaRPr lang="zh-CN" altLang="en-US" sz="2800" b="1">
              <a:latin typeface="宋体" pitchFamily="2" charset="-122"/>
            </a:endParaRPr>
          </a:p>
        </p:txBody>
      </p:sp>
      <p:sp>
        <p:nvSpPr>
          <p:cNvPr id="218132" name="Text Box 20"/>
          <p:cNvSpPr txBox="1">
            <a:spLocks noChangeArrowheads="1"/>
          </p:cNvSpPr>
          <p:nvPr/>
        </p:nvSpPr>
        <p:spPr bwMode="auto">
          <a:xfrm>
            <a:off x="0" y="990600"/>
            <a:ext cx="97536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解</a:t>
            </a:r>
            <a:r>
              <a:rPr lang="en-US" altLang="zh-CN" sz="2800" b="1">
                <a:latin typeface="宋体" pitchFamily="2" charset="-122"/>
              </a:rPr>
              <a:t>:  16</a:t>
            </a:r>
            <a:r>
              <a:rPr lang="zh-CN" altLang="en-US" sz="2800" b="1">
                <a:latin typeface="宋体" pitchFamily="2" charset="-122"/>
              </a:rPr>
              <a:t>位定时最大为     *</a:t>
            </a:r>
            <a:r>
              <a:rPr lang="en-US" altLang="zh-CN" sz="2800" b="1">
                <a:latin typeface="宋体" pitchFamily="2" charset="-122"/>
              </a:rPr>
              <a:t>2us=131.072ms</a:t>
            </a:r>
            <a:r>
              <a:rPr lang="zh-CN" altLang="en-US" sz="2800" b="1">
                <a:latin typeface="宋体" pitchFamily="2" charset="-122"/>
              </a:rPr>
              <a:t>，显然不能</a:t>
            </a:r>
            <a:endParaRPr lang="zh-CN" altLang="en-US" sz="2800" b="1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满足要求，可用以下两种方法解决。</a:t>
            </a:r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36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0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990600" y="76200"/>
          <a:ext cx="7326313" cy="659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" name="BMP 图象" r:id="rId1" imgW="3219450" imgH="4191000" progId="Paint.Picture">
                  <p:embed/>
                </p:oleObj>
              </mc:Choice>
              <mc:Fallback>
                <p:oleObj name="BMP 图象" r:id="rId1" imgW="3219450" imgH="41910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76200"/>
                        <a:ext cx="7326313" cy="6592888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7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609600"/>
            <a:ext cx="4343400" cy="487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ORG  0000H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MAIN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CLR P1.7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SETB P1.0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TMOD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#61H</a:t>
            </a:r>
            <a:endParaRPr lang="en-US" altLang="zh-CN" b="1" dirty="0" smtClean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TH1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#0FBH</a:t>
            </a:r>
            <a:endParaRPr lang="en-US" altLang="zh-CN" b="1" dirty="0" smtClean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TL1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#0FBH</a:t>
            </a:r>
            <a:endParaRPr lang="en-US" altLang="zh-CN" b="1" dirty="0" smtClean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SETB TR1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LOOP1:CPL P1.7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endParaRPr lang="en-US" altLang="zh-CN" b="1" dirty="0" smtClean="0">
              <a:latin typeface="宋体" pitchFamily="2" charset="-122"/>
            </a:endParaRPr>
          </a:p>
          <a:p>
            <a:pPr eaLnBrk="1" hangingPunct="1"/>
            <a:endParaRPr lang="en-US" altLang="zh-CN" b="1" dirty="0" smtClean="0"/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4400" y="381000"/>
            <a:ext cx="4419600" cy="518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LOOP2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MOV TH0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#3CH</a:t>
            </a:r>
            <a:endParaRPr lang="en-US" altLang="zh-CN" b="1" dirty="0" smtClean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MOV TL0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#0B0H</a:t>
            </a:r>
            <a:endParaRPr lang="en-US" altLang="zh-CN" b="1" dirty="0" smtClean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SETB TR0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LOOP3: JBC TF0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LOOP4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SJMP   LOOP3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LOOP4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CPL    P1.0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JBC</a:t>
            </a:r>
            <a:r>
              <a:rPr lang="en-US" altLang="zh-CN" b="1" dirty="0" smtClean="0">
                <a:latin typeface="宋体" pitchFamily="2" charset="-122"/>
              </a:rPr>
              <a:t> TF1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LOOP1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AJMP LOOP2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END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/>
            <a:endParaRPr lang="en-US" altLang="zh-CN" dirty="0" smtClean="0"/>
          </a:p>
        </p:txBody>
      </p:sp>
      <p:sp>
        <p:nvSpPr>
          <p:cNvPr id="30724" name="Line 5"/>
          <p:cNvSpPr>
            <a:spLocks noChangeShapeType="1"/>
          </p:cNvSpPr>
          <p:nvPr/>
        </p:nvSpPr>
        <p:spPr bwMode="auto">
          <a:xfrm>
            <a:off x="4572000" y="76200"/>
            <a:ext cx="0" cy="472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342900" y="5445224"/>
            <a:ext cx="84582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3200" b="1" dirty="0">
                <a:latin typeface="宋体" pitchFamily="2" charset="-122"/>
              </a:rPr>
              <a:t>    </a:t>
            </a:r>
            <a:r>
              <a:rPr lang="zh-CN" altLang="en-US" sz="3200" b="1" dirty="0">
                <a:latin typeface="宋体" pitchFamily="2" charset="-122"/>
              </a:rPr>
              <a:t>程序中用</a:t>
            </a:r>
            <a:r>
              <a:rPr lang="en-US" altLang="zh-CN" sz="3200" b="1" dirty="0">
                <a:latin typeface="宋体" pitchFamily="2" charset="-122"/>
              </a:rPr>
              <a:t>JBC</a:t>
            </a:r>
            <a:r>
              <a:rPr lang="zh-CN" altLang="en-US" sz="3200" b="1" dirty="0">
                <a:latin typeface="宋体" pitchFamily="2" charset="-122"/>
              </a:rPr>
              <a:t>指令对定时</a:t>
            </a:r>
            <a:r>
              <a:rPr lang="en-US" altLang="zh-CN" sz="3200" b="1" dirty="0">
                <a:latin typeface="宋体" pitchFamily="2" charset="-122"/>
              </a:rPr>
              <a:t>/</a:t>
            </a:r>
            <a:r>
              <a:rPr lang="zh-CN" altLang="en-US" sz="3200" b="1" dirty="0">
                <a:latin typeface="宋体" pitchFamily="2" charset="-122"/>
              </a:rPr>
              <a:t>计数溢出标志位进行检测，当标志位为</a:t>
            </a:r>
            <a:r>
              <a:rPr lang="en-US" altLang="zh-CN" sz="3200" b="1" dirty="0">
                <a:latin typeface="宋体" pitchFamily="2" charset="-122"/>
              </a:rPr>
              <a:t>1</a:t>
            </a:r>
            <a:r>
              <a:rPr lang="zh-CN" altLang="en-US" sz="3200" b="1" dirty="0">
                <a:latin typeface="宋体" pitchFamily="2" charset="-122"/>
              </a:rPr>
              <a:t>时跳转并清标志</a:t>
            </a:r>
            <a:r>
              <a:rPr lang="zh-CN" altLang="en-US" sz="2800" b="1" dirty="0" smtClean="0">
                <a:latin typeface="宋体" pitchFamily="2" charset="-122"/>
              </a:rPr>
              <a:t>。</a:t>
            </a:r>
            <a:endParaRPr lang="en-US" altLang="zh-CN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82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0"/>
            <a:ext cx="8964612" cy="6742113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600" b="1" smtClean="0">
                <a:solidFill>
                  <a:schemeClr val="accent1"/>
                </a:solidFill>
              </a:rPr>
              <a:t>方法</a:t>
            </a:r>
            <a:r>
              <a:rPr lang="en-US" altLang="zh-CN" sz="2600" b="1" smtClean="0">
                <a:solidFill>
                  <a:schemeClr val="accent1"/>
                </a:solidFill>
              </a:rPr>
              <a:t>2</a:t>
            </a:r>
            <a:r>
              <a:rPr lang="zh-CN" altLang="en-US" sz="2600" b="1" smtClean="0">
                <a:solidFill>
                  <a:schemeClr val="accent1"/>
                </a:solidFill>
              </a:rPr>
              <a:t>：</a:t>
            </a:r>
            <a:r>
              <a:rPr lang="en-US" altLang="zh-CN" sz="2600" b="1" smtClean="0"/>
              <a:t>T0</a:t>
            </a:r>
            <a:r>
              <a:rPr lang="zh-CN" altLang="en-US" sz="2600" b="1" smtClean="0"/>
              <a:t>每隔</a:t>
            </a:r>
            <a:r>
              <a:rPr lang="en-US" altLang="zh-CN" sz="2600" b="1" smtClean="0"/>
              <a:t>100ms</a:t>
            </a:r>
            <a:r>
              <a:rPr lang="zh-CN" altLang="en-US" sz="2600" b="1" smtClean="0"/>
              <a:t>中断一次，利用软件对</a:t>
            </a:r>
            <a:r>
              <a:rPr lang="en-US" altLang="zh-CN" sz="2600" b="1" smtClean="0"/>
              <a:t>T0</a:t>
            </a:r>
            <a:r>
              <a:rPr lang="zh-CN" altLang="en-US" sz="2600" b="1" smtClean="0"/>
              <a:t>的中断次数进行计数，中断</a:t>
            </a:r>
            <a:r>
              <a:rPr lang="en-US" altLang="zh-CN" sz="2600" b="1" smtClean="0"/>
              <a:t>10</a:t>
            </a:r>
            <a:r>
              <a:rPr lang="zh-CN" altLang="en-US" sz="2600" b="1" smtClean="0"/>
              <a:t>次即实现了</a:t>
            </a:r>
            <a:r>
              <a:rPr lang="en-US" altLang="zh-CN" sz="2600" b="1" smtClean="0"/>
              <a:t>1</a:t>
            </a:r>
            <a:r>
              <a:rPr lang="zh-CN" altLang="en-US" sz="2600" b="1" smtClean="0"/>
              <a:t>秒的定时。</a:t>
            </a:r>
            <a:r>
              <a:rPr lang="en-US" altLang="zh-CN" sz="2600" b="1" smtClean="0">
                <a:solidFill>
                  <a:srgbClr val="FF0066"/>
                </a:solidFill>
              </a:rPr>
              <a:t>(</a:t>
            </a:r>
            <a:r>
              <a:rPr lang="zh-CN" altLang="en-US" sz="2600" b="1" smtClean="0">
                <a:solidFill>
                  <a:srgbClr val="FF0066"/>
                </a:solidFill>
              </a:rPr>
              <a:t>此方法较好）</a:t>
            </a:r>
            <a:endParaRPr lang="zh-CN" altLang="en-US" sz="2600" b="1" smtClean="0">
              <a:solidFill>
                <a:srgbClr val="FF0066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smtClean="0"/>
              <a:t>               </a:t>
            </a:r>
            <a:r>
              <a:rPr lang="en-US" altLang="zh-CN" sz="2600" b="1" smtClean="0"/>
              <a:t>ORG 0000H </a:t>
            </a:r>
            <a:endParaRPr lang="en-US" altLang="zh-CN" sz="26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600" b="1" smtClean="0"/>
              <a:t>               AJMP MAIN</a:t>
            </a:r>
            <a:endParaRPr lang="en-US" altLang="zh-CN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ORG 000BH     </a:t>
            </a:r>
            <a:r>
              <a:rPr lang="zh-CN" altLang="en-US" sz="2600" b="1" smtClean="0"/>
              <a:t>；</a:t>
            </a:r>
            <a:r>
              <a:rPr lang="en-US" altLang="zh-CN" sz="2600" b="1" smtClean="0"/>
              <a:t>T0</a:t>
            </a:r>
            <a:r>
              <a:rPr lang="zh-CN" altLang="en-US" sz="2600" b="1" smtClean="0"/>
              <a:t>中断服务程序入口 </a:t>
            </a:r>
            <a:endParaRPr lang="zh-CN" altLang="en-US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600" b="1" smtClean="0"/>
              <a:t>                </a:t>
            </a:r>
            <a:r>
              <a:rPr lang="en-US" altLang="zh-CN" sz="2600" b="1" smtClean="0"/>
              <a:t>AJMP      IP0</a:t>
            </a:r>
            <a:endParaRPr lang="en-US" altLang="zh-CN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ORG 0030H      </a:t>
            </a:r>
            <a:r>
              <a:rPr lang="zh-CN" altLang="en-US" sz="2600" b="1" smtClean="0"/>
              <a:t>；主程序开始</a:t>
            </a:r>
            <a:endParaRPr lang="zh-CN" altLang="en-US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600" b="1" smtClean="0"/>
              <a:t> </a:t>
            </a:r>
            <a:r>
              <a:rPr lang="en-US" altLang="zh-CN" sz="2600" b="1" smtClean="0"/>
              <a:t>MAIN</a:t>
            </a:r>
            <a:r>
              <a:rPr lang="zh-CN" altLang="en-US" sz="2600" b="1" smtClean="0"/>
              <a:t>：</a:t>
            </a:r>
            <a:r>
              <a:rPr lang="en-US" altLang="zh-CN" sz="2600" b="1" smtClean="0"/>
              <a:t>CLR P1.7</a:t>
            </a:r>
            <a:endParaRPr lang="en-US" altLang="zh-CN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MOV TMOD</a:t>
            </a:r>
            <a:r>
              <a:rPr lang="zh-CN" altLang="en-US" sz="2600" b="1" smtClean="0"/>
              <a:t>，</a:t>
            </a:r>
            <a:r>
              <a:rPr lang="en-US" altLang="zh-CN" sz="2600" b="1" smtClean="0"/>
              <a:t>#01H   </a:t>
            </a:r>
            <a:r>
              <a:rPr lang="zh-CN" altLang="en-US" sz="2600" b="1" smtClean="0"/>
              <a:t>；</a:t>
            </a:r>
            <a:r>
              <a:rPr lang="en-US" altLang="zh-CN" sz="2600" b="1" smtClean="0"/>
              <a:t>T0</a:t>
            </a:r>
            <a:r>
              <a:rPr lang="zh-CN" altLang="en-US" sz="2600" b="1" smtClean="0"/>
              <a:t>定时</a:t>
            </a:r>
            <a:r>
              <a:rPr lang="en-US" altLang="zh-CN" sz="2600" b="1" smtClean="0"/>
              <a:t>100ms</a:t>
            </a:r>
            <a:endParaRPr lang="en-US" altLang="zh-CN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MOV TH0</a:t>
            </a:r>
            <a:r>
              <a:rPr lang="zh-CN" altLang="en-US" sz="2600" b="1" smtClean="0"/>
              <a:t>，</a:t>
            </a:r>
            <a:r>
              <a:rPr lang="en-US" altLang="zh-CN" sz="2600" b="1" smtClean="0"/>
              <a:t>#3CH</a:t>
            </a:r>
            <a:endParaRPr lang="en-US" altLang="zh-CN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MOV TL0</a:t>
            </a:r>
            <a:r>
              <a:rPr lang="zh-CN" altLang="en-US" sz="2600" b="1" smtClean="0"/>
              <a:t>，</a:t>
            </a:r>
            <a:r>
              <a:rPr lang="en-US" altLang="zh-CN" sz="2600" b="1" smtClean="0"/>
              <a:t>#0B0H</a:t>
            </a:r>
            <a:endParaRPr lang="en-US" altLang="zh-CN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SETB    ET0</a:t>
            </a:r>
            <a:endParaRPr lang="en-US" altLang="zh-CN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SETB     EA</a:t>
            </a:r>
            <a:endParaRPr lang="en-US" altLang="zh-CN" sz="26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endParaRPr lang="en-US" altLang="zh-CN" sz="26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10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0825" y="404813"/>
            <a:ext cx="8461375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/>
              <a:t>       </a:t>
            </a:r>
            <a:r>
              <a:rPr lang="zh-CN" altLang="en-US" b="1" dirty="0"/>
              <a:t>在测量控制系统中，常常要求有一些实时时钟，以实现</a:t>
            </a:r>
            <a:r>
              <a:rPr lang="zh-CN" altLang="en-US" b="1" dirty="0">
                <a:solidFill>
                  <a:srgbClr val="FF0000"/>
                </a:solidFill>
              </a:rPr>
              <a:t>定时</a:t>
            </a:r>
            <a:r>
              <a:rPr lang="zh-CN" altLang="en-US" b="1" dirty="0"/>
              <a:t>控制、定时测量或延时动作；也往往要求有</a:t>
            </a:r>
            <a:r>
              <a:rPr lang="zh-CN" altLang="en-US" b="1" dirty="0">
                <a:solidFill>
                  <a:srgbClr val="FF0000"/>
                </a:solidFill>
              </a:rPr>
              <a:t>计数</a:t>
            </a:r>
            <a:r>
              <a:rPr lang="zh-CN" altLang="en-US" b="1" dirty="0"/>
              <a:t>功能对外部事件计数，如测电机转速、 频率、工件个数等。单片机内部</a:t>
            </a:r>
            <a:r>
              <a:rPr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计数器是用得非常多的一个功能部件。</a:t>
            </a:r>
            <a:endParaRPr lang="zh-CN" altLang="en-US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539750" y="4797425"/>
            <a:ext cx="828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通常实现定时</a:t>
            </a:r>
            <a:r>
              <a:rPr lang="en-US" altLang="zh-CN" b="1"/>
              <a:t>/</a:t>
            </a:r>
            <a:r>
              <a:rPr lang="zh-CN" altLang="en-US" b="1"/>
              <a:t>计数有</a:t>
            </a:r>
            <a:r>
              <a:rPr lang="en-US" altLang="zh-CN" b="1"/>
              <a:t>3</a:t>
            </a:r>
            <a:r>
              <a:rPr lang="zh-CN" altLang="en-US" b="1"/>
              <a:t>种主要方法</a:t>
            </a:r>
            <a:r>
              <a:rPr lang="en-US" altLang="zh-CN" b="1"/>
              <a:t>:</a:t>
            </a:r>
            <a:endParaRPr lang="en-US" altLang="zh-CN" b="1"/>
          </a:p>
          <a:p>
            <a:pPr eaLnBrk="1" hangingPunct="1"/>
            <a:r>
              <a:rPr lang="zh-CN" altLang="en-US" b="1"/>
              <a:t>软件、数字电路和可编程定时</a:t>
            </a:r>
            <a:r>
              <a:rPr lang="en-US" altLang="zh-CN" b="1"/>
              <a:t>/</a:t>
            </a:r>
            <a:r>
              <a:rPr lang="zh-CN" altLang="en-US" b="1"/>
              <a:t>计数器</a:t>
            </a:r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88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28625" y="0"/>
            <a:ext cx="8715375" cy="6553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R4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#0AH   </a:t>
            </a:r>
            <a:r>
              <a:rPr lang="zh-CN" altLang="en-US" b="1" dirty="0" smtClean="0">
                <a:latin typeface="宋体" pitchFamily="2" charset="-122"/>
              </a:rPr>
              <a:t>；中断</a:t>
            </a:r>
            <a:r>
              <a:rPr lang="en-US" altLang="zh-CN" b="1" dirty="0" smtClean="0">
                <a:latin typeface="宋体" pitchFamily="2" charset="-122"/>
              </a:rPr>
              <a:t>10</a:t>
            </a:r>
            <a:r>
              <a:rPr lang="zh-CN" altLang="en-US" b="1" dirty="0" smtClean="0">
                <a:latin typeface="宋体" pitchFamily="2" charset="-122"/>
              </a:rPr>
              <a:t>次计数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   </a:t>
            </a:r>
            <a:r>
              <a:rPr lang="en-US" altLang="zh-CN" b="1" dirty="0" smtClean="0">
                <a:latin typeface="宋体" pitchFamily="2" charset="-122"/>
              </a:rPr>
              <a:t>SETB TR0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SJMP </a:t>
            </a:r>
            <a:r>
              <a:rPr lang="zh-CN" altLang="en-US" b="1" dirty="0" smtClean="0">
                <a:latin typeface="宋体" pitchFamily="2" charset="-122"/>
              </a:rPr>
              <a:t>＄        ；等待中断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</a:t>
            </a:r>
            <a:r>
              <a:rPr lang="en-US" altLang="zh-CN" b="1" dirty="0" smtClean="0">
                <a:latin typeface="宋体" pitchFamily="2" charset="-122"/>
              </a:rPr>
              <a:t>IP0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DJNZ R4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RET0  </a:t>
            </a:r>
            <a:r>
              <a:rPr lang="zh-CN" altLang="en-US" b="1" dirty="0" smtClean="0">
                <a:latin typeface="宋体" pitchFamily="2" charset="-122"/>
              </a:rPr>
              <a:t>；未到</a:t>
            </a:r>
            <a:r>
              <a:rPr lang="en-US" altLang="zh-CN" b="1" dirty="0" smtClean="0">
                <a:latin typeface="宋体" pitchFamily="2" charset="-122"/>
              </a:rPr>
              <a:t>10</a:t>
            </a:r>
            <a:r>
              <a:rPr lang="zh-CN" altLang="en-US" b="1" dirty="0" smtClean="0">
                <a:latin typeface="宋体" pitchFamily="2" charset="-122"/>
              </a:rPr>
              <a:t>次转重新定时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   </a:t>
            </a:r>
            <a:r>
              <a:rPr lang="en-US" altLang="zh-CN" b="1" dirty="0" smtClean="0">
                <a:latin typeface="宋体" pitchFamily="2" charset="-122"/>
              </a:rPr>
              <a:t>MOV R4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#0AH   </a:t>
            </a:r>
            <a:r>
              <a:rPr lang="zh-CN" altLang="en-US" b="1" dirty="0" smtClean="0">
                <a:latin typeface="宋体" pitchFamily="2" charset="-122"/>
              </a:rPr>
              <a:t>；到</a:t>
            </a:r>
            <a:r>
              <a:rPr lang="en-US" altLang="zh-CN" b="1" dirty="0" smtClean="0">
                <a:latin typeface="宋体" pitchFamily="2" charset="-122"/>
              </a:rPr>
              <a:t>10</a:t>
            </a:r>
            <a:r>
              <a:rPr lang="zh-CN" altLang="en-US" b="1" dirty="0" smtClean="0">
                <a:latin typeface="宋体" pitchFamily="2" charset="-122"/>
              </a:rPr>
              <a:t>次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   </a:t>
            </a:r>
            <a:r>
              <a:rPr lang="en-US" altLang="zh-CN" b="1" dirty="0" smtClean="0">
                <a:latin typeface="宋体" pitchFamily="2" charset="-122"/>
              </a:rPr>
              <a:t>CPL P1.7       </a:t>
            </a:r>
            <a:r>
              <a:rPr lang="zh-CN" altLang="en-US" b="1" dirty="0" smtClean="0">
                <a:latin typeface="宋体" pitchFamily="2" charset="-122"/>
              </a:rPr>
              <a:t>；</a:t>
            </a:r>
            <a:r>
              <a:rPr lang="en-US" altLang="zh-CN" b="1" dirty="0" smtClean="0">
                <a:latin typeface="宋体" pitchFamily="2" charset="-122"/>
              </a:rPr>
              <a:t>P1.7</a:t>
            </a:r>
            <a:r>
              <a:rPr lang="zh-CN" altLang="en-US" b="1" dirty="0" smtClean="0">
                <a:latin typeface="宋体" pitchFamily="2" charset="-122"/>
              </a:rPr>
              <a:t>的灯变反 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RET0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MOV TH0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#3CH  </a:t>
            </a:r>
            <a:r>
              <a:rPr lang="zh-CN" altLang="en-US" b="1" dirty="0" smtClean="0">
                <a:latin typeface="宋体" pitchFamily="2" charset="-122"/>
              </a:rPr>
              <a:t>；重新定时</a:t>
            </a:r>
            <a:r>
              <a:rPr lang="en-US" altLang="zh-CN" b="1" dirty="0" smtClean="0">
                <a:latin typeface="宋体" pitchFamily="2" charset="-122"/>
              </a:rPr>
              <a:t>100ms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TL0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#0B0H </a:t>
            </a:r>
            <a:r>
              <a:rPr lang="zh-CN" altLang="en-US" b="1" dirty="0" smtClean="0">
                <a:latin typeface="宋体" pitchFamily="2" charset="-122"/>
              </a:rPr>
              <a:t>；</a:t>
            </a:r>
            <a:r>
              <a:rPr lang="zh-CN" altLang="en-US" b="1" dirty="0" smtClean="0">
                <a:solidFill>
                  <a:srgbClr val="FFC000"/>
                </a:solidFill>
                <a:latin typeface="宋体" pitchFamily="2" charset="-122"/>
              </a:rPr>
              <a:t>（恢复常数）</a:t>
            </a:r>
            <a:endParaRPr lang="en-US" altLang="zh-CN" b="1" dirty="0" smtClean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SETB TR0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RETI</a:t>
            </a: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endParaRPr lang="en-US" altLang="zh-CN" b="1" dirty="0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85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0"/>
            <a:ext cx="88392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dirty="0" smtClean="0"/>
              <a:t>                          </a:t>
            </a:r>
            <a:r>
              <a:rPr lang="en-US" altLang="zh-CN" b="1" dirty="0" smtClean="0">
                <a:solidFill>
                  <a:schemeClr val="tx2"/>
                </a:solidFill>
              </a:rPr>
              <a:t>7.4.4  </a:t>
            </a:r>
            <a:r>
              <a:rPr lang="zh-CN" altLang="en-US" b="1" dirty="0" smtClean="0">
                <a:solidFill>
                  <a:schemeClr val="tx2"/>
                </a:solidFill>
              </a:rPr>
              <a:t>门控位的应用</a:t>
            </a:r>
            <a:r>
              <a:rPr lang="en-US" altLang="zh-CN" b="1" dirty="0" smtClean="0">
                <a:solidFill>
                  <a:schemeClr val="tx2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了解</a:t>
            </a:r>
            <a:r>
              <a:rPr lang="en-US" altLang="zh-CN" b="1" dirty="0" smtClean="0">
                <a:solidFill>
                  <a:schemeClr val="tx2"/>
                </a:solidFill>
              </a:rPr>
              <a:t>)</a:t>
            </a:r>
            <a:endParaRPr lang="zh-CN" altLang="en-US" b="1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dirty="0" smtClean="0"/>
              <a:t>         </a:t>
            </a:r>
            <a:r>
              <a:rPr lang="zh-CN" altLang="en-US" sz="2800" b="1" dirty="0" smtClean="0"/>
              <a:t>门控位</a:t>
            </a:r>
            <a:r>
              <a:rPr lang="en-US" altLang="zh-CN" sz="2800" b="1" dirty="0" smtClean="0"/>
              <a:t>GATE</a:t>
            </a:r>
            <a:r>
              <a:rPr lang="zh-CN" altLang="en-US" sz="2800" b="1" dirty="0" smtClean="0"/>
              <a:t>为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时，</a:t>
            </a:r>
            <a:r>
              <a:rPr lang="en-US" altLang="zh-CN" sz="2800" b="1" dirty="0" err="1" smtClean="0"/>
              <a:t>TRx</a:t>
            </a:r>
            <a:r>
              <a:rPr lang="en-US" altLang="zh-CN" sz="2800" b="1" dirty="0" smtClean="0"/>
              <a:t>=1</a:t>
            </a:r>
            <a:r>
              <a:rPr lang="zh-CN" altLang="en-US" sz="2800" b="1" dirty="0" smtClean="0"/>
              <a:t>，</a:t>
            </a:r>
            <a:r>
              <a:rPr lang="en-US" altLang="zh-CN" sz="2800" b="1" dirty="0" err="1" smtClean="0"/>
              <a:t>INTx</a:t>
            </a:r>
            <a:r>
              <a:rPr lang="en-US" altLang="zh-CN" sz="2800" b="1" dirty="0" smtClean="0"/>
              <a:t>=1</a:t>
            </a:r>
            <a:r>
              <a:rPr lang="zh-CN" altLang="en-US" sz="2800" b="1" dirty="0" smtClean="0"/>
              <a:t>才能启动定时器。利用这个特性可以测量外部输入脉冲的宽度。</a:t>
            </a:r>
            <a:endParaRPr lang="zh-CN" altLang="en-US" sz="2800" b="1" dirty="0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dirty="0" smtClean="0">
                <a:solidFill>
                  <a:schemeClr val="folHlink"/>
                </a:solidFill>
              </a:rPr>
              <a:t>例</a:t>
            </a:r>
            <a:r>
              <a:rPr lang="en-US" altLang="zh-CN" sz="2800" b="1" dirty="0" smtClean="0">
                <a:solidFill>
                  <a:schemeClr val="folHlink"/>
                </a:solidFill>
              </a:rPr>
              <a:t>7-4</a:t>
            </a:r>
            <a:r>
              <a:rPr lang="en-US" altLang="zh-CN" sz="2800" b="1" dirty="0" smtClean="0"/>
              <a:t>     </a:t>
            </a:r>
            <a:r>
              <a:rPr lang="zh-CN" altLang="en-US" sz="2800" b="1" dirty="0" smtClean="0"/>
              <a:t>利用</a:t>
            </a:r>
            <a:r>
              <a:rPr lang="en-US" altLang="zh-CN" sz="2800" b="1" dirty="0" smtClean="0"/>
              <a:t>T0</a:t>
            </a:r>
            <a:r>
              <a:rPr lang="zh-CN" altLang="en-US" sz="2800" b="1" dirty="0" smtClean="0"/>
              <a:t>门控位测试 </a:t>
            </a:r>
            <a:r>
              <a:rPr lang="en-US" altLang="zh-CN" sz="2800" b="1" dirty="0" smtClean="0"/>
              <a:t>INT0</a:t>
            </a:r>
            <a:r>
              <a:rPr lang="zh-CN" altLang="en-US" sz="2800" b="1" dirty="0" smtClean="0"/>
              <a:t>引脚上出现的正脉冲宽度，已知晶振频率为</a:t>
            </a:r>
            <a:r>
              <a:rPr lang="en-US" altLang="zh-CN" sz="2800" b="1" dirty="0" smtClean="0"/>
              <a:t>12MHz</a:t>
            </a:r>
            <a:r>
              <a:rPr lang="zh-CN" altLang="en-US" sz="2800" b="1" dirty="0" smtClean="0"/>
              <a:t>，将所测得值最高位</a:t>
            </a:r>
            <a:endParaRPr lang="zh-CN" altLang="en-US" sz="2800" b="1" dirty="0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dirty="0" smtClean="0"/>
              <a:t>    存入片内</a:t>
            </a:r>
            <a:r>
              <a:rPr lang="en-US" altLang="zh-CN" sz="2800" b="1" dirty="0" smtClean="0"/>
              <a:t>71H</a:t>
            </a:r>
            <a:r>
              <a:rPr lang="zh-CN" altLang="en-US" sz="2800" b="1" dirty="0" smtClean="0"/>
              <a:t>单元，低位存入</a:t>
            </a:r>
            <a:r>
              <a:rPr lang="en-US" altLang="zh-CN" sz="2800" b="1" dirty="0" smtClean="0"/>
              <a:t>70H</a:t>
            </a:r>
            <a:r>
              <a:rPr lang="zh-CN" altLang="en-US" sz="2800" b="1" dirty="0" smtClean="0"/>
              <a:t>单元。</a:t>
            </a:r>
            <a:endParaRPr lang="zh-CN" altLang="en-US" sz="2800" b="1" dirty="0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dirty="0" smtClean="0"/>
              <a:t>解：设外部脉冲 由</a:t>
            </a:r>
            <a:r>
              <a:rPr lang="en-US" altLang="zh-CN" sz="2800" b="1" dirty="0" smtClean="0"/>
              <a:t>(P3.2)</a:t>
            </a:r>
            <a:r>
              <a:rPr lang="zh-CN" altLang="en-US" sz="2800" b="1" dirty="0" smtClean="0"/>
              <a:t>输入，</a:t>
            </a:r>
            <a:r>
              <a:rPr lang="en-US" altLang="zh-CN" sz="2800" b="1" dirty="0" smtClean="0"/>
              <a:t>T0</a:t>
            </a:r>
            <a:r>
              <a:rPr lang="zh-CN" altLang="en-US" sz="2800" b="1" dirty="0" smtClean="0"/>
              <a:t>工作于定时方式 </a:t>
            </a:r>
            <a:r>
              <a:rPr lang="en-US" altLang="zh-CN" sz="2800" b="1" dirty="0" smtClean="0"/>
              <a:t>1</a:t>
            </a:r>
            <a:endParaRPr lang="en-US" altLang="zh-CN" sz="2800" b="1" dirty="0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800" b="1" dirty="0" smtClean="0"/>
              <a:t>    (16</a:t>
            </a:r>
            <a:r>
              <a:rPr lang="zh-CN" altLang="en-US" sz="2800" b="1" dirty="0" smtClean="0"/>
              <a:t>位计数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，</a:t>
            </a:r>
            <a:r>
              <a:rPr lang="en-US" altLang="zh-CN" sz="2800" b="1" dirty="0" smtClean="0"/>
              <a:t>GATE</a:t>
            </a:r>
            <a:r>
              <a:rPr lang="zh-CN" altLang="en-US" sz="2800" b="1" dirty="0" smtClean="0"/>
              <a:t>设为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。测试时，应在</a:t>
            </a:r>
            <a:r>
              <a:rPr lang="en-US" altLang="zh-CN" sz="2800" b="1" dirty="0" smtClean="0"/>
              <a:t>INT0 </a:t>
            </a:r>
            <a:r>
              <a:rPr lang="zh-CN" altLang="en-US" sz="2800" b="1" dirty="0" smtClean="0"/>
              <a:t>处于低电平时，设置</a:t>
            </a:r>
            <a:r>
              <a:rPr lang="en-US" altLang="zh-CN" sz="2800" b="1" dirty="0" smtClean="0"/>
              <a:t>TR0</a:t>
            </a:r>
            <a:r>
              <a:rPr lang="zh-CN" altLang="en-US" sz="2800" b="1" dirty="0" smtClean="0"/>
              <a:t>为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；当</a:t>
            </a:r>
            <a:r>
              <a:rPr lang="en-US" altLang="zh-CN" sz="2800" b="1" dirty="0" smtClean="0"/>
              <a:t>INT0 </a:t>
            </a:r>
            <a:r>
              <a:rPr lang="zh-CN" altLang="en-US" sz="2800" b="1" dirty="0" smtClean="0"/>
              <a:t>变为高电平时，就启动计数； 再次变低时，停止计数。此计数值与机器周期的乘积即为被测正脉冲的宽度。因</a:t>
            </a:r>
            <a:r>
              <a:rPr lang="en-US" altLang="zh-CN" sz="2800" b="1" dirty="0" err="1" smtClean="0"/>
              <a:t>fosc</a:t>
            </a:r>
            <a:r>
              <a:rPr lang="en-US" altLang="zh-CN" sz="2800" b="1" dirty="0" smtClean="0"/>
              <a:t>=12MHZ</a:t>
            </a:r>
            <a:r>
              <a:rPr lang="zh-CN" altLang="en-US" sz="2800" b="1" dirty="0" smtClean="0"/>
              <a:t>，机器周期为</a:t>
            </a:r>
            <a:r>
              <a:rPr lang="en-US" altLang="zh-CN" sz="2800" b="1" dirty="0" smtClean="0"/>
              <a:t>1us</a:t>
            </a:r>
            <a:r>
              <a:rPr lang="zh-CN" altLang="en-US" sz="2800" b="1" dirty="0" smtClean="0"/>
              <a:t>，测试过程如下</a:t>
            </a:r>
            <a:r>
              <a:rPr lang="en-US" altLang="zh-CN" sz="2800" b="1" dirty="0" smtClean="0"/>
              <a:t>:</a:t>
            </a:r>
            <a:endParaRPr lang="zh-CN" altLang="en-US" sz="2800" b="1" dirty="0" smtClean="0"/>
          </a:p>
          <a:p>
            <a:pPr eaLnBrk="1" hangingPunct="1">
              <a:lnSpc>
                <a:spcPct val="115000"/>
              </a:lnSpc>
              <a:buFontTx/>
              <a:buNone/>
            </a:pPr>
            <a:endParaRPr lang="en-US" altLang="zh-CN" sz="2800" b="1" dirty="0" smtClean="0"/>
          </a:p>
        </p:txBody>
      </p:sp>
      <p:graphicFrame>
        <p:nvGraphicFramePr>
          <p:cNvPr id="33795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5" name="Equation" r:id="rId1" imgW="114300" imgH="215900" progId="Equation.3">
                  <p:embed/>
                </p:oleObj>
              </mc:Choice>
              <mc:Fallback>
                <p:oleObj name="Equation" r:id="rId1" imgW="114300" imgH="215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Equation" r:id="rId3" imgW="114300" imgH="215900" progId="Equation.3">
                  <p:embed/>
                </p:oleObj>
              </mc:Choice>
              <mc:Fallback>
                <p:oleObj name="Equation" r:id="rId3" imgW="114300" imgH="215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Line 9"/>
          <p:cNvSpPr>
            <a:spLocks noChangeShapeType="1"/>
          </p:cNvSpPr>
          <p:nvPr/>
        </p:nvSpPr>
        <p:spPr bwMode="auto">
          <a:xfrm>
            <a:off x="5148263" y="4437063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798" name="Line 10"/>
          <p:cNvSpPr>
            <a:spLocks noChangeShapeType="1"/>
          </p:cNvSpPr>
          <p:nvPr/>
        </p:nvSpPr>
        <p:spPr bwMode="auto">
          <a:xfrm>
            <a:off x="5943600" y="685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799" name="Line 11"/>
          <p:cNvSpPr>
            <a:spLocks noChangeShapeType="1"/>
          </p:cNvSpPr>
          <p:nvPr/>
        </p:nvSpPr>
        <p:spPr bwMode="auto">
          <a:xfrm>
            <a:off x="4648200" y="1752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00" name="Line 12"/>
          <p:cNvSpPr>
            <a:spLocks noChangeShapeType="1"/>
          </p:cNvSpPr>
          <p:nvPr/>
        </p:nvSpPr>
        <p:spPr bwMode="auto">
          <a:xfrm>
            <a:off x="7162800" y="40005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95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773238"/>
            <a:ext cx="84597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源程序如下：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MOV  TMOD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#09H   ; </a:t>
            </a:r>
            <a:r>
              <a:rPr lang="zh-CN" altLang="en-US" sz="2800" b="1" smtClean="0"/>
              <a:t>设</a:t>
            </a:r>
            <a:r>
              <a:rPr lang="en-US" altLang="zh-CN" sz="2800" b="1" smtClean="0"/>
              <a:t>T0</a:t>
            </a:r>
            <a:r>
              <a:rPr lang="zh-CN" altLang="en-US" sz="2800" b="1" smtClean="0"/>
              <a:t>为方式</a:t>
            </a:r>
            <a:r>
              <a:rPr lang="en-US" altLang="zh-CN" sz="2800" b="1" smtClean="0"/>
              <a:t>1</a:t>
            </a:r>
            <a:endParaRPr lang="en-US" altLang="zh-CN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MOV  TL0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#00H        </a:t>
            </a:r>
            <a:r>
              <a:rPr lang="zh-CN" altLang="en-US" sz="2800" b="1" smtClean="0"/>
              <a:t>；设计初值取最大值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MOV   TH0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#00H</a:t>
            </a:r>
            <a:endParaRPr lang="en-US" altLang="zh-CN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MOV   R0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#70H</a:t>
            </a:r>
            <a:endParaRPr lang="en-US" altLang="zh-CN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JB   P3.2, $                   </a:t>
            </a:r>
            <a:r>
              <a:rPr lang="zh-CN" altLang="en-US" sz="2800" b="1" smtClean="0"/>
              <a:t>；等</a:t>
            </a:r>
            <a:r>
              <a:rPr lang="en-US" altLang="zh-CN" sz="2800" b="1" smtClean="0"/>
              <a:t>P3.2(INT0 )</a:t>
            </a:r>
            <a:r>
              <a:rPr lang="zh-CN" altLang="en-US" sz="2800" b="1" smtClean="0"/>
              <a:t>变低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</a:t>
            </a:r>
            <a:r>
              <a:rPr lang="en-US" altLang="zh-CN" sz="2800" b="1" smtClean="0"/>
              <a:t>SETB  TR0                 </a:t>
            </a:r>
            <a:r>
              <a:rPr lang="zh-CN" altLang="en-US" sz="2800" b="1" smtClean="0"/>
              <a:t>；启动</a:t>
            </a:r>
            <a:r>
              <a:rPr lang="en-US" altLang="zh-CN" sz="2800" b="1" smtClean="0"/>
              <a:t>T0</a:t>
            </a:r>
            <a:r>
              <a:rPr lang="zh-CN" altLang="en-US" sz="2800" b="1" smtClean="0"/>
              <a:t>准备工作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</a:t>
            </a:r>
            <a:r>
              <a:rPr lang="en-US" altLang="zh-CN" sz="2800" b="1" smtClean="0"/>
              <a:t>JNB   P3.2, $               </a:t>
            </a:r>
            <a:r>
              <a:rPr lang="zh-CN" altLang="en-US" sz="2800" b="1" smtClean="0"/>
              <a:t>；等待</a:t>
            </a:r>
            <a:r>
              <a:rPr lang="en-US" altLang="zh-CN" sz="2800" b="1" smtClean="0"/>
              <a:t>P3.2(INT0 )</a:t>
            </a:r>
            <a:r>
              <a:rPr lang="zh-CN" altLang="en-US" sz="2800" b="1" smtClean="0"/>
              <a:t>变高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</a:t>
            </a:r>
            <a:r>
              <a:rPr lang="en-US" altLang="zh-CN" sz="2800" b="1" smtClean="0"/>
              <a:t>JB  P3.2, $                   ;  </a:t>
            </a:r>
            <a:r>
              <a:rPr lang="zh-CN" altLang="en-US" sz="2800" b="1" smtClean="0"/>
              <a:t>等待</a:t>
            </a:r>
            <a:r>
              <a:rPr lang="en-US" altLang="zh-CN" sz="2800" b="1" smtClean="0"/>
              <a:t>P3.2(INT0 )</a:t>
            </a:r>
            <a:r>
              <a:rPr lang="zh-CN" altLang="en-US" sz="2800" b="1" smtClean="0"/>
              <a:t>变低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</a:t>
            </a:r>
            <a:r>
              <a:rPr lang="en-US" altLang="zh-CN" sz="2800" b="1" smtClean="0"/>
              <a:t>CLR    TR0                 ;  </a:t>
            </a:r>
            <a:r>
              <a:rPr lang="zh-CN" altLang="en-US" sz="2800" b="1" smtClean="0"/>
              <a:t>停止计数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 smtClean="0"/>
          </a:p>
        </p:txBody>
      </p:sp>
      <p:grpSp>
        <p:nvGrpSpPr>
          <p:cNvPr id="34819" name="Group 4"/>
          <p:cNvGrpSpPr/>
          <p:nvPr/>
        </p:nvGrpSpPr>
        <p:grpSpPr bwMode="auto">
          <a:xfrm>
            <a:off x="533400" y="609600"/>
            <a:ext cx="8229600" cy="869950"/>
            <a:chOff x="288" y="3398"/>
            <a:chExt cx="5184" cy="548"/>
          </a:xfrm>
        </p:grpSpPr>
        <p:grpSp>
          <p:nvGrpSpPr>
            <p:cNvPr id="34824" name="Group 5"/>
            <p:cNvGrpSpPr/>
            <p:nvPr/>
          </p:nvGrpSpPr>
          <p:grpSpPr bwMode="auto">
            <a:xfrm>
              <a:off x="845" y="3517"/>
              <a:ext cx="835" cy="47"/>
              <a:chOff x="1680" y="2208"/>
              <a:chExt cx="1536" cy="0"/>
            </a:xfrm>
          </p:grpSpPr>
          <p:grpSp>
            <p:nvGrpSpPr>
              <p:cNvPr id="34848" name="Group 6"/>
              <p:cNvGrpSpPr/>
              <p:nvPr/>
            </p:nvGrpSpPr>
            <p:grpSpPr bwMode="auto">
              <a:xfrm>
                <a:off x="1680" y="2208"/>
                <a:ext cx="768" cy="0"/>
                <a:chOff x="1296" y="1680"/>
                <a:chExt cx="768" cy="0"/>
              </a:xfrm>
            </p:grpSpPr>
            <p:sp>
              <p:nvSpPr>
                <p:cNvPr id="34852" name="Line 7"/>
                <p:cNvSpPr>
                  <a:spLocks noChangeShapeType="1"/>
                </p:cNvSpPr>
                <p:nvPr/>
              </p:nvSpPr>
              <p:spPr bwMode="auto">
                <a:xfrm>
                  <a:off x="1296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53" name="Line 8"/>
                <p:cNvSpPr>
                  <a:spLocks noChangeShapeType="1"/>
                </p:cNvSpPr>
                <p:nvPr/>
              </p:nvSpPr>
              <p:spPr bwMode="auto">
                <a:xfrm>
                  <a:off x="1680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49" name="Group 9"/>
              <p:cNvGrpSpPr/>
              <p:nvPr/>
            </p:nvGrpSpPr>
            <p:grpSpPr bwMode="auto">
              <a:xfrm>
                <a:off x="2448" y="2208"/>
                <a:ext cx="768" cy="0"/>
                <a:chOff x="1296" y="1680"/>
                <a:chExt cx="768" cy="0"/>
              </a:xfrm>
            </p:grpSpPr>
            <p:sp>
              <p:nvSpPr>
                <p:cNvPr id="34850" name="Line 10"/>
                <p:cNvSpPr>
                  <a:spLocks noChangeShapeType="1"/>
                </p:cNvSpPr>
                <p:nvPr/>
              </p:nvSpPr>
              <p:spPr bwMode="auto">
                <a:xfrm>
                  <a:off x="1296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51" name="Line 11"/>
                <p:cNvSpPr>
                  <a:spLocks noChangeShapeType="1"/>
                </p:cNvSpPr>
                <p:nvPr/>
              </p:nvSpPr>
              <p:spPr bwMode="auto">
                <a:xfrm>
                  <a:off x="1680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825" name="Line 12"/>
            <p:cNvSpPr>
              <a:spLocks noChangeShapeType="1"/>
            </p:cNvSpPr>
            <p:nvPr/>
          </p:nvSpPr>
          <p:spPr bwMode="auto">
            <a:xfrm flipV="1">
              <a:off x="1680" y="3504"/>
              <a:ext cx="0" cy="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4826" name="Group 13"/>
            <p:cNvGrpSpPr/>
            <p:nvPr/>
          </p:nvGrpSpPr>
          <p:grpSpPr bwMode="auto">
            <a:xfrm>
              <a:off x="1680" y="3840"/>
              <a:ext cx="1440" cy="50"/>
              <a:chOff x="1296" y="1680"/>
              <a:chExt cx="768" cy="0"/>
            </a:xfrm>
          </p:grpSpPr>
          <p:sp>
            <p:nvSpPr>
              <p:cNvPr id="34846" name="Line 14"/>
              <p:cNvSpPr>
                <a:spLocks noChangeShapeType="1"/>
              </p:cNvSpPr>
              <p:nvPr/>
            </p:nvSpPr>
            <p:spPr bwMode="auto">
              <a:xfrm>
                <a:off x="1296" y="168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47" name="Line 15"/>
              <p:cNvSpPr>
                <a:spLocks noChangeShapeType="1"/>
              </p:cNvSpPr>
              <p:nvPr/>
            </p:nvSpPr>
            <p:spPr bwMode="auto">
              <a:xfrm>
                <a:off x="1680" y="168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4827" name="Group 16"/>
            <p:cNvGrpSpPr/>
            <p:nvPr/>
          </p:nvGrpSpPr>
          <p:grpSpPr bwMode="auto">
            <a:xfrm>
              <a:off x="3141" y="3517"/>
              <a:ext cx="1306" cy="0"/>
              <a:chOff x="1680" y="2208"/>
              <a:chExt cx="1536" cy="0"/>
            </a:xfrm>
          </p:grpSpPr>
          <p:grpSp>
            <p:nvGrpSpPr>
              <p:cNvPr id="34840" name="Group 17"/>
              <p:cNvGrpSpPr/>
              <p:nvPr/>
            </p:nvGrpSpPr>
            <p:grpSpPr bwMode="auto">
              <a:xfrm>
                <a:off x="1680" y="2208"/>
                <a:ext cx="768" cy="0"/>
                <a:chOff x="1296" y="1680"/>
                <a:chExt cx="768" cy="0"/>
              </a:xfrm>
            </p:grpSpPr>
            <p:sp>
              <p:nvSpPr>
                <p:cNvPr id="34844" name="Line 18"/>
                <p:cNvSpPr>
                  <a:spLocks noChangeShapeType="1"/>
                </p:cNvSpPr>
                <p:nvPr/>
              </p:nvSpPr>
              <p:spPr bwMode="auto">
                <a:xfrm>
                  <a:off x="1296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45" name="Line 19"/>
                <p:cNvSpPr>
                  <a:spLocks noChangeShapeType="1"/>
                </p:cNvSpPr>
                <p:nvPr/>
              </p:nvSpPr>
              <p:spPr bwMode="auto">
                <a:xfrm>
                  <a:off x="1680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41" name="Group 20"/>
              <p:cNvGrpSpPr/>
              <p:nvPr/>
            </p:nvGrpSpPr>
            <p:grpSpPr bwMode="auto">
              <a:xfrm>
                <a:off x="2448" y="2208"/>
                <a:ext cx="768" cy="0"/>
                <a:chOff x="1296" y="1680"/>
                <a:chExt cx="768" cy="0"/>
              </a:xfrm>
            </p:grpSpPr>
            <p:sp>
              <p:nvSpPr>
                <p:cNvPr id="34842" name="Line 21"/>
                <p:cNvSpPr>
                  <a:spLocks noChangeShapeType="1"/>
                </p:cNvSpPr>
                <p:nvPr/>
              </p:nvSpPr>
              <p:spPr bwMode="auto">
                <a:xfrm>
                  <a:off x="1296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43" name="Line 22"/>
                <p:cNvSpPr>
                  <a:spLocks noChangeShapeType="1"/>
                </p:cNvSpPr>
                <p:nvPr/>
              </p:nvSpPr>
              <p:spPr bwMode="auto">
                <a:xfrm>
                  <a:off x="1680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828" name="Line 23"/>
            <p:cNvSpPr>
              <a:spLocks noChangeShapeType="1"/>
            </p:cNvSpPr>
            <p:nvPr/>
          </p:nvSpPr>
          <p:spPr bwMode="auto">
            <a:xfrm flipV="1">
              <a:off x="3135" y="3517"/>
              <a:ext cx="0" cy="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29" name="Line 24"/>
            <p:cNvSpPr>
              <a:spLocks noChangeShapeType="1"/>
            </p:cNvSpPr>
            <p:nvPr/>
          </p:nvSpPr>
          <p:spPr bwMode="auto">
            <a:xfrm flipV="1">
              <a:off x="4438" y="3507"/>
              <a:ext cx="0" cy="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4830" name="Group 25"/>
            <p:cNvGrpSpPr/>
            <p:nvPr/>
          </p:nvGrpSpPr>
          <p:grpSpPr bwMode="auto">
            <a:xfrm flipV="1">
              <a:off x="4447" y="3831"/>
              <a:ext cx="1025" cy="57"/>
              <a:chOff x="1296" y="1680"/>
              <a:chExt cx="768" cy="0"/>
            </a:xfrm>
          </p:grpSpPr>
          <p:sp>
            <p:nvSpPr>
              <p:cNvPr id="34838" name="Line 26"/>
              <p:cNvSpPr>
                <a:spLocks noChangeShapeType="1"/>
              </p:cNvSpPr>
              <p:nvPr/>
            </p:nvSpPr>
            <p:spPr bwMode="auto">
              <a:xfrm>
                <a:off x="1296" y="168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39" name="Line 27"/>
              <p:cNvSpPr>
                <a:spLocks noChangeShapeType="1"/>
              </p:cNvSpPr>
              <p:nvPr/>
            </p:nvSpPr>
            <p:spPr bwMode="auto">
              <a:xfrm>
                <a:off x="1680" y="168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4831" name="Text Box 28"/>
            <p:cNvSpPr txBox="1">
              <a:spLocks noChangeArrowheads="1"/>
            </p:cNvSpPr>
            <p:nvPr/>
          </p:nvSpPr>
          <p:spPr bwMode="auto">
            <a:xfrm>
              <a:off x="3120" y="3504"/>
              <a:ext cx="75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T0</a:t>
              </a:r>
              <a:r>
                <a:rPr lang="zh-CN" altLang="en-US" sz="2000" b="1">
                  <a:solidFill>
                    <a:srgbClr val="FFCCFF"/>
                  </a:solidFill>
                </a:rPr>
                <a:t>从</a:t>
              </a:r>
              <a:r>
                <a:rPr lang="en-US" altLang="zh-CN" sz="2000" b="1">
                  <a:solidFill>
                    <a:srgbClr val="FFCCFF"/>
                  </a:solidFill>
                </a:rPr>
                <a:t>0</a:t>
              </a:r>
              <a:endParaRPr lang="en-US" altLang="zh-CN" sz="2000" b="1">
                <a:solidFill>
                  <a:srgbClr val="FFCCFF"/>
                </a:solidFill>
              </a:endParaRPr>
            </a:p>
            <a:p>
              <a:pPr eaLnBrk="1" hangingPunct="1"/>
              <a:r>
                <a:rPr lang="zh-CN" altLang="en-US" sz="2000" b="1">
                  <a:solidFill>
                    <a:srgbClr val="FFCCFF"/>
                  </a:solidFill>
                </a:rPr>
                <a:t>开始计数</a:t>
              </a:r>
              <a:endParaRPr lang="zh-CN" altLang="en-US" sz="2000" b="1">
                <a:solidFill>
                  <a:srgbClr val="FFCCFF"/>
                </a:solidFill>
              </a:endParaRPr>
            </a:p>
          </p:txBody>
        </p:sp>
        <p:sp>
          <p:nvSpPr>
            <p:cNvPr id="34832" name="Rectangle 29"/>
            <p:cNvSpPr>
              <a:spLocks noChangeArrowheads="1"/>
            </p:cNvSpPr>
            <p:nvPr/>
          </p:nvSpPr>
          <p:spPr bwMode="auto">
            <a:xfrm>
              <a:off x="288" y="3504"/>
              <a:ext cx="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FFCCFF"/>
                  </a:solidFill>
                  <a:latin typeface="宋体" pitchFamily="2" charset="-122"/>
                </a:rPr>
                <a:t>INT0</a:t>
              </a:r>
              <a:endParaRPr lang="en-US" altLang="zh-CN" sz="2400" b="1">
                <a:solidFill>
                  <a:srgbClr val="FFCCFF"/>
                </a:solidFill>
                <a:latin typeface="宋体" pitchFamily="2" charset="-122"/>
              </a:endParaRPr>
            </a:p>
          </p:txBody>
        </p:sp>
        <p:sp>
          <p:nvSpPr>
            <p:cNvPr id="34833" name="Text Box 30"/>
            <p:cNvSpPr txBox="1">
              <a:spLocks noChangeArrowheads="1"/>
            </p:cNvSpPr>
            <p:nvPr/>
          </p:nvSpPr>
          <p:spPr bwMode="auto">
            <a:xfrm>
              <a:off x="1776" y="3408"/>
              <a:ext cx="12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 09H      (TMOD)</a:t>
              </a:r>
              <a:endParaRPr lang="en-US" altLang="zh-CN" sz="2000" b="1">
                <a:solidFill>
                  <a:srgbClr val="FFCCFF"/>
                </a:solidFill>
              </a:endParaRPr>
            </a:p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      1      TR0</a:t>
              </a:r>
              <a:endParaRPr lang="en-US" altLang="zh-CN" sz="2000" b="1">
                <a:solidFill>
                  <a:srgbClr val="FFCCFF"/>
                </a:solidFill>
              </a:endParaRPr>
            </a:p>
          </p:txBody>
        </p:sp>
        <p:sp>
          <p:nvSpPr>
            <p:cNvPr id="34834" name="Line 31"/>
            <p:cNvSpPr>
              <a:spLocks noChangeShapeType="1"/>
            </p:cNvSpPr>
            <p:nvPr/>
          </p:nvSpPr>
          <p:spPr bwMode="auto">
            <a:xfrm>
              <a:off x="2208" y="3541"/>
              <a:ext cx="144" cy="0"/>
            </a:xfrm>
            <a:prstGeom prst="line">
              <a:avLst/>
            </a:prstGeom>
            <a:noFill/>
            <a:ln w="9525">
              <a:solidFill>
                <a:srgbClr val="FFCC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5" name="Line 32"/>
            <p:cNvSpPr>
              <a:spLocks noChangeShapeType="1"/>
            </p:cNvSpPr>
            <p:nvPr/>
          </p:nvSpPr>
          <p:spPr bwMode="auto">
            <a:xfrm>
              <a:off x="2208" y="3729"/>
              <a:ext cx="144" cy="0"/>
            </a:xfrm>
            <a:prstGeom prst="line">
              <a:avLst/>
            </a:prstGeom>
            <a:noFill/>
            <a:ln w="9525">
              <a:solidFill>
                <a:srgbClr val="FFCC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6" name="Text Box 33"/>
            <p:cNvSpPr txBox="1">
              <a:spLocks noChangeArrowheads="1"/>
            </p:cNvSpPr>
            <p:nvPr/>
          </p:nvSpPr>
          <p:spPr bwMode="auto">
            <a:xfrm>
              <a:off x="4416" y="3398"/>
              <a:ext cx="10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  0      TR0</a:t>
              </a:r>
              <a:endParaRPr lang="en-US" altLang="zh-CN" sz="2000" b="1">
                <a:solidFill>
                  <a:srgbClr val="FFCCFF"/>
                </a:solidFill>
              </a:endParaRPr>
            </a:p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T0</a:t>
              </a:r>
              <a:r>
                <a:rPr lang="zh-CN" altLang="en-US" sz="2000" b="1">
                  <a:solidFill>
                    <a:srgbClr val="FFCCFF"/>
                  </a:solidFill>
                </a:rPr>
                <a:t>停止计数</a:t>
              </a:r>
              <a:endParaRPr lang="zh-CN" altLang="en-US" sz="2000" b="1">
                <a:solidFill>
                  <a:srgbClr val="FFCCFF"/>
                </a:solidFill>
              </a:endParaRPr>
            </a:p>
          </p:txBody>
        </p:sp>
        <p:sp>
          <p:nvSpPr>
            <p:cNvPr id="34837" name="Line 34"/>
            <p:cNvSpPr>
              <a:spLocks noChangeShapeType="1"/>
            </p:cNvSpPr>
            <p:nvPr/>
          </p:nvSpPr>
          <p:spPr bwMode="auto">
            <a:xfrm>
              <a:off x="4693" y="3541"/>
              <a:ext cx="144" cy="0"/>
            </a:xfrm>
            <a:prstGeom prst="line">
              <a:avLst/>
            </a:prstGeom>
            <a:noFill/>
            <a:ln w="9525">
              <a:solidFill>
                <a:srgbClr val="FFCC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4820" name="Line 35"/>
          <p:cNvSpPr>
            <a:spLocks noChangeShapeType="1"/>
          </p:cNvSpPr>
          <p:nvPr/>
        </p:nvSpPr>
        <p:spPr bwMode="auto">
          <a:xfrm>
            <a:off x="685800" y="838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821" name="Line 36"/>
          <p:cNvSpPr>
            <a:spLocks noChangeShapeType="1"/>
          </p:cNvSpPr>
          <p:nvPr/>
        </p:nvSpPr>
        <p:spPr bwMode="auto">
          <a:xfrm>
            <a:off x="5867400" y="41497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822" name="Line 37"/>
          <p:cNvSpPr>
            <a:spLocks noChangeShapeType="1"/>
          </p:cNvSpPr>
          <p:nvPr/>
        </p:nvSpPr>
        <p:spPr bwMode="auto">
          <a:xfrm>
            <a:off x="6156325" y="5084763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823" name="Line 38"/>
          <p:cNvSpPr>
            <a:spLocks noChangeShapeType="1"/>
          </p:cNvSpPr>
          <p:nvPr/>
        </p:nvSpPr>
        <p:spPr bwMode="auto">
          <a:xfrm>
            <a:off x="6110288" y="55895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216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0975" y="244475"/>
            <a:ext cx="9037638" cy="6629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dirty="0" smtClean="0"/>
              <a:t>           </a:t>
            </a:r>
            <a:r>
              <a:rPr lang="en-US" altLang="zh-CN" sz="2800" b="1" dirty="0" smtClean="0"/>
              <a:t>MOV  @R0,TL0        </a:t>
            </a:r>
            <a:r>
              <a:rPr lang="zh-CN" altLang="en-US" sz="2800" b="1" dirty="0" smtClean="0"/>
              <a:t>；存放结果</a:t>
            </a:r>
            <a:endParaRPr lang="zh-CN" altLang="en-US" sz="2800" b="1" dirty="0" smtClean="0"/>
          </a:p>
          <a:p>
            <a:pPr eaLnBrk="1" hangingPunct="1">
              <a:buFontTx/>
              <a:buNone/>
            </a:pPr>
            <a:r>
              <a:rPr lang="zh-CN" altLang="en-US" sz="2800" b="1" dirty="0" smtClean="0"/>
              <a:t>           </a:t>
            </a:r>
            <a:r>
              <a:rPr lang="en-US" altLang="zh-CN" sz="2800" b="1" dirty="0" smtClean="0"/>
              <a:t>INC    R0</a:t>
            </a:r>
            <a:endParaRPr lang="en-US" altLang="zh-CN" sz="2800" b="1" dirty="0" smtClean="0"/>
          </a:p>
          <a:p>
            <a:pPr eaLnBrk="1" hangingPunct="1">
              <a:buFontTx/>
              <a:buNone/>
            </a:pPr>
            <a:r>
              <a:rPr lang="en-US" altLang="zh-CN" sz="2800" b="1" dirty="0" smtClean="0"/>
              <a:t>            MOV  @R0,TH0</a:t>
            </a:r>
            <a:endParaRPr lang="en-US" altLang="zh-CN" sz="2800" b="1" dirty="0" smtClean="0"/>
          </a:p>
          <a:p>
            <a:pPr eaLnBrk="1" hangingPunct="1">
              <a:buFontTx/>
              <a:buNone/>
            </a:pPr>
            <a:r>
              <a:rPr lang="en-US" altLang="zh-CN" sz="2800" b="1" dirty="0" smtClean="0"/>
              <a:t>            SJMP    $</a:t>
            </a:r>
            <a:endParaRPr lang="en-US" altLang="zh-CN" sz="2800" b="1" dirty="0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dirty="0" smtClean="0"/>
              <a:t>          </a:t>
            </a:r>
            <a:endParaRPr lang="en-US" altLang="zh-CN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99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zh-CN" sz="4800" b="1" dirty="0" smtClean="0"/>
              <a:t>7 ·6    </a:t>
            </a:r>
            <a:r>
              <a:rPr lang="zh-CN" altLang="en-US" sz="4800" b="1" dirty="0" smtClean="0"/>
              <a:t>小 结</a:t>
            </a:r>
            <a:endParaRPr lang="zh-CN" altLang="en-US" sz="4800" b="1" dirty="0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12874"/>
            <a:ext cx="9144000" cy="532849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dirty="0" smtClean="0"/>
              <a:t>         </a:t>
            </a:r>
            <a:r>
              <a:rPr lang="zh-CN" altLang="en-US" b="1" dirty="0" smtClean="0"/>
              <a:t>定时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计数器应用非常广泛，如定时采样、时间测量、产生音响、测量波形的频率、检测电机转速、测量汽车速度等。因此应很好掌握。</a:t>
            </a:r>
            <a:endParaRPr lang="zh-CN" altLang="en-US" b="1" dirty="0" smtClean="0"/>
          </a:p>
          <a:p>
            <a:pPr eaLnBrk="1" hangingPunct="1">
              <a:lnSpc>
                <a:spcPct val="120000"/>
              </a:lnSpc>
              <a:spcBef>
                <a:spcPts val="180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66"/>
                </a:solidFill>
              </a:rPr>
              <a:t>   ★</a:t>
            </a:r>
            <a:r>
              <a:rPr lang="zh-CN" altLang="en-US" b="1" dirty="0" smtClean="0"/>
              <a:t>  </a:t>
            </a:r>
            <a:r>
              <a:rPr lang="en-US" altLang="zh-CN" b="1" dirty="0" smtClean="0"/>
              <a:t>51</a:t>
            </a:r>
            <a:r>
              <a:rPr lang="zh-CN" altLang="en-US" b="1" dirty="0" smtClean="0"/>
              <a:t>系列单片机有两个</a:t>
            </a:r>
            <a:r>
              <a:rPr lang="en-US" altLang="zh-CN" b="1" dirty="0" smtClean="0"/>
              <a:t>16</a:t>
            </a:r>
            <a:r>
              <a:rPr lang="zh-CN" altLang="en-US" b="1" dirty="0" smtClean="0"/>
              <a:t>位的定时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计数器，有四种不同的工作方式，归纳于下表：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  <a:spcBef>
                <a:spcPts val="1800"/>
              </a:spcBef>
              <a:buFontTx/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</a:t>
            </a:r>
            <a:r>
              <a:rPr lang="zh-CN" altLang="en-US" b="1" dirty="0" smtClean="0">
                <a:solidFill>
                  <a:srgbClr val="FFC000"/>
                </a:solidFill>
              </a:rPr>
              <a:t>（通常，</a:t>
            </a:r>
            <a:r>
              <a:rPr lang="zh-CN" altLang="en-US" b="1" dirty="0">
                <a:solidFill>
                  <a:srgbClr val="FFC000"/>
                </a:solidFill>
              </a:rPr>
              <a:t>计数值</a:t>
            </a:r>
            <a:r>
              <a:rPr lang="en-US" altLang="zh-CN" b="1" dirty="0">
                <a:solidFill>
                  <a:srgbClr val="FFC000"/>
                </a:solidFill>
              </a:rPr>
              <a:t>&gt;256</a:t>
            </a:r>
            <a:r>
              <a:rPr lang="zh-CN" altLang="en-US" b="1" dirty="0">
                <a:solidFill>
                  <a:srgbClr val="FFC000"/>
                </a:solidFill>
              </a:rPr>
              <a:t>时</a:t>
            </a:r>
            <a:r>
              <a:rPr lang="zh-CN" altLang="en-US" b="1" dirty="0" smtClean="0">
                <a:solidFill>
                  <a:srgbClr val="FFC000"/>
                </a:solidFill>
              </a:rPr>
              <a:t>用方式</a:t>
            </a:r>
            <a:r>
              <a:rPr lang="en-US" altLang="zh-CN" b="1" dirty="0" smtClean="0">
                <a:solidFill>
                  <a:srgbClr val="FFC000"/>
                </a:solidFill>
              </a:rPr>
              <a:t>1</a:t>
            </a:r>
            <a:r>
              <a:rPr lang="zh-CN" altLang="en-US" b="1" dirty="0" smtClean="0">
                <a:solidFill>
                  <a:srgbClr val="FFC000"/>
                </a:solidFill>
              </a:rPr>
              <a:t>，计数值</a:t>
            </a:r>
            <a:r>
              <a:rPr lang="en-US" altLang="zh-CN" b="1" dirty="0" smtClean="0">
                <a:solidFill>
                  <a:srgbClr val="FFC000"/>
                </a:solidFill>
              </a:rPr>
              <a:t>&lt;=256</a:t>
            </a:r>
            <a:r>
              <a:rPr lang="zh-CN" altLang="en-US" b="1" dirty="0" smtClean="0">
                <a:solidFill>
                  <a:srgbClr val="FFC000"/>
                </a:solidFill>
              </a:rPr>
              <a:t>时用方式</a:t>
            </a:r>
            <a:r>
              <a:rPr lang="en-US" altLang="zh-CN" b="1" dirty="0" smtClean="0">
                <a:solidFill>
                  <a:srgbClr val="FFC000"/>
                </a:solidFill>
              </a:rPr>
              <a:t>2</a:t>
            </a:r>
            <a:r>
              <a:rPr lang="zh-CN" altLang="en-US" b="1" dirty="0" smtClean="0">
                <a:solidFill>
                  <a:srgbClr val="FFC000"/>
                </a:solidFill>
              </a:rPr>
              <a:t>，这样比较方便。）</a:t>
            </a:r>
            <a:endParaRPr lang="zh-CN" altLang="en-US" b="1" dirty="0" smtClean="0">
              <a:solidFill>
                <a:srgbClr val="FFC000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29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74"/>
          <p:cNvGrpSpPr/>
          <p:nvPr/>
        </p:nvGrpSpPr>
        <p:grpSpPr bwMode="auto">
          <a:xfrm>
            <a:off x="-34925" y="76200"/>
            <a:ext cx="9982200" cy="6858000"/>
            <a:chOff x="0" y="126"/>
            <a:chExt cx="6288" cy="4194"/>
          </a:xfrm>
        </p:grpSpPr>
        <p:sp>
          <p:nvSpPr>
            <p:cNvPr id="37891" name="Rectangle 3"/>
            <p:cNvSpPr>
              <a:spLocks noChangeArrowheads="1"/>
            </p:cNvSpPr>
            <p:nvPr/>
          </p:nvSpPr>
          <p:spPr bwMode="auto">
            <a:xfrm>
              <a:off x="4656" y="835"/>
              <a:ext cx="1104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2</a:t>
              </a:r>
              <a:r>
                <a:rPr lang="en-US" altLang="zh-CN" sz="2000" b="1" baseline="30000">
                  <a:latin typeface="Tahoma" pitchFamily="34" charset="0"/>
                </a:rPr>
                <a:t>8</a:t>
              </a:r>
              <a:r>
                <a:rPr lang="en-US" altLang="zh-CN" sz="2000" b="1">
                  <a:latin typeface="Tahoma" pitchFamily="34" charset="0"/>
                </a:rPr>
                <a:t>=256</a:t>
              </a:r>
              <a:endParaRPr lang="en-US" altLang="zh-CN" sz="2000" b="1">
                <a:latin typeface="Tahoma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=100H</a:t>
              </a:r>
              <a:endParaRPr lang="en-US" altLang="zh-CN" sz="2000" b="1">
                <a:latin typeface="Tahoma" pitchFamily="34" charset="0"/>
              </a:endParaRPr>
            </a:p>
          </p:txBody>
        </p:sp>
        <p:sp>
          <p:nvSpPr>
            <p:cNvPr id="37892" name="Rectangle 4"/>
            <p:cNvSpPr>
              <a:spLocks noChangeArrowheads="1"/>
            </p:cNvSpPr>
            <p:nvPr/>
          </p:nvSpPr>
          <p:spPr bwMode="auto">
            <a:xfrm>
              <a:off x="3356" y="835"/>
              <a:ext cx="1300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2</a:t>
              </a:r>
              <a:r>
                <a:rPr lang="en-US" altLang="zh-CN" sz="2000" b="1" baseline="30000">
                  <a:latin typeface="Tahoma" pitchFamily="34" charset="0"/>
                </a:rPr>
                <a:t>8</a:t>
              </a:r>
              <a:r>
                <a:rPr lang="en-US" altLang="zh-CN" sz="2000" b="1">
                  <a:latin typeface="Tahoma" pitchFamily="34" charset="0"/>
                </a:rPr>
                <a:t>=256</a:t>
              </a:r>
              <a:endParaRPr lang="en-US" altLang="zh-CN" sz="2000" b="1">
                <a:latin typeface="Tahoma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=100H</a:t>
              </a:r>
              <a:endParaRPr lang="en-US" altLang="zh-CN" sz="2000" b="1">
                <a:latin typeface="Tahoma" pitchFamily="34" charset="0"/>
              </a:endParaRPr>
            </a:p>
          </p:txBody>
        </p:sp>
        <p:sp>
          <p:nvSpPr>
            <p:cNvPr id="37893" name="Rectangle 5"/>
            <p:cNvSpPr>
              <a:spLocks noChangeArrowheads="1"/>
            </p:cNvSpPr>
            <p:nvPr/>
          </p:nvSpPr>
          <p:spPr bwMode="auto">
            <a:xfrm>
              <a:off x="2304" y="835"/>
              <a:ext cx="1052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2</a:t>
              </a:r>
              <a:r>
                <a:rPr lang="en-US" altLang="zh-CN" sz="2000" b="1" baseline="30000">
                  <a:latin typeface="Tahoma" pitchFamily="34" charset="0"/>
                </a:rPr>
                <a:t>16</a:t>
              </a:r>
              <a:r>
                <a:rPr lang="en-US" altLang="zh-CN" sz="2000" b="1">
                  <a:latin typeface="Tahoma" pitchFamily="34" charset="0"/>
                </a:rPr>
                <a:t>=65536</a:t>
              </a:r>
              <a:endParaRPr lang="en-US" altLang="zh-CN" sz="2000" b="1">
                <a:latin typeface="Tahoma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=10000H</a:t>
              </a:r>
              <a:endParaRPr lang="en-US" altLang="zh-CN" sz="2800" b="1"/>
            </a:p>
          </p:txBody>
        </p:sp>
        <p:sp>
          <p:nvSpPr>
            <p:cNvPr id="37894" name="Rectangle 6"/>
            <p:cNvSpPr>
              <a:spLocks noChangeArrowheads="1"/>
            </p:cNvSpPr>
            <p:nvPr/>
          </p:nvSpPr>
          <p:spPr bwMode="auto">
            <a:xfrm>
              <a:off x="1252" y="835"/>
              <a:ext cx="1052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2</a:t>
              </a:r>
              <a:r>
                <a:rPr lang="en-US" altLang="zh-CN" sz="2000" b="1" baseline="30000">
                  <a:latin typeface="Tahoma" pitchFamily="34" charset="0"/>
                </a:rPr>
                <a:t>13</a:t>
              </a:r>
              <a:r>
                <a:rPr lang="en-US" altLang="zh-CN" sz="2000" b="1">
                  <a:latin typeface="Tahoma" pitchFamily="34" charset="0"/>
                </a:rPr>
                <a:t>=8192</a:t>
              </a:r>
              <a:endParaRPr lang="en-US" altLang="zh-CN" sz="2000" b="1">
                <a:latin typeface="Tahoma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=2000H</a:t>
              </a:r>
              <a:endParaRPr lang="en-US" altLang="zh-CN" sz="2800" b="1"/>
            </a:p>
          </p:txBody>
        </p:sp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0" y="835"/>
              <a:ext cx="1252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2000" b="1"/>
                <a:t>      </a:t>
              </a:r>
              <a:r>
                <a:rPr lang="zh-CN" altLang="en-US" sz="2000" b="1"/>
                <a:t>模       值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</a:t>
              </a:r>
              <a:r>
                <a:rPr lang="en-US" altLang="zh-CN" sz="2000" b="1"/>
                <a:t>(</a:t>
              </a:r>
              <a:r>
                <a:rPr lang="zh-CN" altLang="en-US" sz="2000" b="1"/>
                <a:t>计数最大值</a:t>
              </a:r>
              <a:r>
                <a:rPr lang="en-US" altLang="zh-CN" sz="2000" b="1"/>
                <a:t>)</a:t>
              </a:r>
              <a:endParaRPr lang="en-US" altLang="zh-CN" sz="2000" b="1"/>
            </a:p>
          </p:txBody>
        </p:sp>
        <p:sp>
          <p:nvSpPr>
            <p:cNvPr id="37896" name="Rectangle 8"/>
            <p:cNvSpPr>
              <a:spLocks noChangeArrowheads="1"/>
            </p:cNvSpPr>
            <p:nvPr/>
          </p:nvSpPr>
          <p:spPr bwMode="auto">
            <a:xfrm>
              <a:off x="4656" y="2919"/>
              <a:ext cx="1632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2000" b="1"/>
                <a:t>TL</a:t>
              </a:r>
              <a:r>
                <a:rPr lang="en-US" altLang="zh-CN" sz="2000" b="1" baseline="-25000"/>
                <a:t>0</a:t>
              </a:r>
              <a:r>
                <a:rPr lang="zh-CN" altLang="en-US" sz="2000" b="1"/>
                <a:t>定时，计数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占用</a:t>
              </a:r>
              <a:r>
                <a:rPr lang="en-US" altLang="zh-CN" sz="2000" b="1"/>
                <a:t>TR</a:t>
              </a:r>
              <a:r>
                <a:rPr lang="en-US" altLang="zh-CN" sz="2000" b="1" baseline="-25000"/>
                <a:t>0</a:t>
              </a:r>
              <a:r>
                <a:rPr lang="zh-CN" altLang="en-US" sz="2000" b="1" baseline="-25000"/>
                <a:t>、</a:t>
              </a:r>
              <a:r>
                <a:rPr lang="en-US" altLang="zh-CN" sz="2000" b="1"/>
                <a:t>TF</a:t>
              </a:r>
              <a:r>
                <a:rPr lang="en-US" altLang="zh-CN" sz="2000" b="1" baseline="-25000"/>
                <a:t>0 </a:t>
              </a:r>
              <a:r>
                <a:rPr lang="zh-CN" altLang="en-US" sz="2000" b="1"/>
                <a:t>；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en-US" altLang="zh-CN" sz="2000" b="1"/>
                <a:t>TH0</a:t>
              </a:r>
              <a:r>
                <a:rPr lang="zh-CN" altLang="en-US" sz="2000" b="1"/>
                <a:t>定时，使用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en-US" altLang="zh-CN" sz="2000" b="1"/>
                <a:t>T</a:t>
              </a:r>
              <a:r>
                <a:rPr lang="en-US" altLang="zh-CN" sz="2000" b="1" baseline="-25000"/>
                <a:t>1 </a:t>
              </a:r>
              <a:r>
                <a:rPr lang="zh-CN" altLang="en-US" sz="2000" b="1"/>
                <a:t>的</a:t>
              </a:r>
              <a:r>
                <a:rPr lang="en-US" altLang="zh-CN" sz="2000" b="1"/>
                <a:t>TR</a:t>
              </a:r>
              <a:r>
                <a:rPr lang="en-US" altLang="zh-CN" sz="2000" b="1" baseline="-25000"/>
                <a:t>1</a:t>
              </a:r>
              <a:r>
                <a:rPr lang="zh-CN" altLang="en-US" sz="2000" b="1" baseline="-25000"/>
                <a:t>、</a:t>
              </a:r>
              <a:r>
                <a:rPr lang="en-US" altLang="zh-CN" sz="2000" b="1"/>
                <a:t>TF</a:t>
              </a:r>
              <a:r>
                <a:rPr lang="en-US" altLang="zh-CN" sz="2000" b="1" baseline="-25000"/>
                <a:t>1</a:t>
              </a:r>
              <a:endParaRPr lang="en-US" altLang="zh-CN" sz="2000" b="1" baseline="-25000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此时</a:t>
              </a:r>
              <a:r>
                <a:rPr lang="en-US" altLang="zh-CN" sz="2000" b="1"/>
                <a:t>T</a:t>
              </a:r>
              <a:r>
                <a:rPr lang="en-US" altLang="zh-CN" sz="2000" b="1" baseline="-25000"/>
                <a:t>1</a:t>
              </a:r>
              <a:r>
                <a:rPr lang="zh-CN" altLang="en-US" sz="2000" b="1"/>
                <a:t>作波特率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发生器</a:t>
              </a:r>
              <a:endParaRPr lang="zh-CN" altLang="en-US" sz="2000" b="1"/>
            </a:p>
          </p:txBody>
        </p:sp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3356" y="2919"/>
              <a:ext cx="1300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定时、计数范围小，不用重装时间常数，多用于串行通信的波特率发生器</a:t>
              </a:r>
              <a:endParaRPr lang="zh-CN" altLang="en-US" sz="2000" b="1"/>
            </a:p>
          </p:txBody>
        </p:sp>
        <p:sp>
          <p:nvSpPr>
            <p:cNvPr id="37898" name="Rectangle 10"/>
            <p:cNvSpPr>
              <a:spLocks noChangeArrowheads="1"/>
            </p:cNvSpPr>
            <p:nvPr/>
          </p:nvSpPr>
          <p:spPr bwMode="auto">
            <a:xfrm>
              <a:off x="2304" y="2919"/>
              <a:ext cx="1052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用于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定时时间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   </a:t>
              </a:r>
              <a:r>
                <a:rPr lang="en-US" altLang="zh-CN" sz="2000" b="1"/>
                <a:t>&lt;65.5ms,</a:t>
              </a:r>
              <a:endParaRPr lang="en-US" altLang="zh-CN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计数脉冲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 </a:t>
              </a:r>
              <a:r>
                <a:rPr lang="en-US" altLang="zh-CN" sz="2000" b="1"/>
                <a:t>&lt; 65536 </a:t>
              </a:r>
              <a:r>
                <a:rPr lang="zh-CN" altLang="en-US" sz="2000" b="1"/>
                <a:t>个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场合</a:t>
              </a:r>
              <a:endParaRPr lang="zh-CN" altLang="en-US" sz="2000" b="1"/>
            </a:p>
          </p:txBody>
        </p:sp>
        <p:sp>
          <p:nvSpPr>
            <p:cNvPr id="37899" name="Rectangle 11"/>
            <p:cNvSpPr>
              <a:spLocks noChangeArrowheads="1"/>
            </p:cNvSpPr>
            <p:nvPr/>
          </p:nvSpPr>
          <p:spPr bwMode="auto">
            <a:xfrm>
              <a:off x="1252" y="2919"/>
              <a:ext cx="1052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用于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定时时间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    </a:t>
              </a:r>
              <a:r>
                <a:rPr lang="en-US" altLang="zh-CN" sz="2000" b="1"/>
                <a:t>&lt;8.19ms ,</a:t>
              </a:r>
              <a:endParaRPr lang="en-US" altLang="zh-CN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计数脉冲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   </a:t>
              </a:r>
              <a:r>
                <a:rPr lang="en-US" altLang="zh-CN" sz="2000" b="1"/>
                <a:t>&lt; 8192 </a:t>
              </a:r>
              <a:r>
                <a:rPr lang="zh-CN" altLang="en-US" sz="2000" b="1"/>
                <a:t>个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场合</a:t>
              </a:r>
              <a:endParaRPr lang="zh-CN" altLang="en-US" sz="2000" b="1"/>
            </a:p>
          </p:txBody>
        </p:sp>
        <p:sp>
          <p:nvSpPr>
            <p:cNvPr id="37900" name="Rectangle 12"/>
            <p:cNvSpPr>
              <a:spLocks noChangeArrowheads="1"/>
            </p:cNvSpPr>
            <p:nvPr/>
          </p:nvSpPr>
          <p:spPr bwMode="auto">
            <a:xfrm>
              <a:off x="0" y="2919"/>
              <a:ext cx="1252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en-US" altLang="zh-CN" sz="2000" b="1"/>
                <a:t>     </a:t>
              </a:r>
              <a:r>
                <a:rPr lang="zh-CN" altLang="en-US" sz="2000" b="1"/>
                <a:t>应用场合</a:t>
              </a:r>
              <a:endParaRPr lang="zh-CN" altLang="en-US" sz="2000" b="1"/>
            </a:p>
            <a:p>
              <a:pPr>
                <a:spcBef>
                  <a:spcPct val="20000"/>
                </a:spcBef>
              </a:pPr>
              <a:r>
                <a:rPr lang="en-US" altLang="zh-CN" sz="2000" b="1"/>
                <a:t>(</a:t>
              </a:r>
              <a:r>
                <a:rPr lang="zh-CN" altLang="en-US" sz="2000" b="1"/>
                <a:t>设</a:t>
              </a:r>
              <a:r>
                <a:rPr lang="en-US" altLang="zh-CN" sz="2000" b="1"/>
                <a:t>f</a:t>
              </a:r>
              <a:r>
                <a:rPr lang="en-US" altLang="zh-CN" sz="2000" b="1" baseline="-25000"/>
                <a:t>osc</a:t>
              </a:r>
              <a:r>
                <a:rPr lang="zh-CN" altLang="en-US" sz="2000" b="1"/>
                <a:t>＝</a:t>
              </a:r>
              <a:r>
                <a:rPr lang="en-US" altLang="zh-CN" sz="2000" b="1"/>
                <a:t>12MHz)</a:t>
              </a:r>
              <a:endParaRPr lang="en-US" altLang="zh-CN" sz="2000" b="1"/>
            </a:p>
          </p:txBody>
        </p:sp>
        <p:sp>
          <p:nvSpPr>
            <p:cNvPr id="37901" name="Rectangle 13"/>
            <p:cNvSpPr>
              <a:spLocks noChangeArrowheads="1"/>
            </p:cNvSpPr>
            <p:nvPr/>
          </p:nvSpPr>
          <p:spPr bwMode="auto">
            <a:xfrm>
              <a:off x="4656" y="1902"/>
              <a:ext cx="1104" cy="1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altLang="zh-CN" sz="2000" b="1"/>
            </a:p>
            <a:p>
              <a:pPr algn="ctr">
                <a:spcBef>
                  <a:spcPct val="20000"/>
                </a:spcBef>
              </a:pPr>
              <a:r>
                <a:rPr lang="zh-CN" altLang="en-US" sz="2000" b="1"/>
                <a:t>同方式</a:t>
              </a:r>
              <a:r>
                <a:rPr lang="en-US" altLang="zh-CN" sz="2000" b="1"/>
                <a:t>0</a:t>
              </a:r>
              <a:r>
                <a:rPr lang="zh-CN" altLang="en-US" sz="2000" b="1"/>
                <a:t>、</a:t>
              </a:r>
              <a:r>
                <a:rPr lang="en-US" altLang="zh-CN" sz="2000" b="1"/>
                <a:t>1</a:t>
              </a:r>
              <a:endParaRPr lang="en-US" altLang="zh-CN" sz="2000" b="1"/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3356" y="1902"/>
              <a:ext cx="1300" cy="1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第一次装入</a:t>
              </a:r>
              <a:r>
                <a:rPr lang="en-US" altLang="zh-CN" sz="2000" b="1"/>
                <a:t>,</a:t>
              </a:r>
              <a:r>
                <a:rPr lang="zh-CN" altLang="en-US" sz="2000" b="1"/>
                <a:t>启动工作后</a:t>
              </a:r>
              <a:r>
                <a:rPr lang="en-US" altLang="zh-CN" sz="2000" b="1"/>
                <a:t>,</a:t>
              </a:r>
              <a:r>
                <a:rPr lang="zh-CN" altLang="en-US" sz="2000" b="1"/>
                <a:t>每次</a:t>
              </a:r>
              <a:r>
                <a:rPr lang="en-US" altLang="zh-CN" sz="2000" b="1"/>
                <a:t>TL</a:t>
              </a:r>
              <a:r>
                <a:rPr lang="zh-CN" altLang="en-US" sz="2000" b="1"/>
                <a:t>回零后</a:t>
              </a:r>
              <a:r>
                <a:rPr lang="en-US" altLang="zh-CN" sz="2000" b="1"/>
                <a:t>,</a:t>
              </a:r>
              <a:r>
                <a:rPr lang="zh-CN" altLang="en-US" sz="2000" b="1"/>
                <a:t>由</a:t>
              </a:r>
              <a:r>
                <a:rPr lang="en-US" altLang="zh-CN" sz="2000" b="1"/>
                <a:t>TH</a:t>
              </a:r>
              <a:r>
                <a:rPr lang="zh-CN" altLang="en-US" sz="2000" b="1"/>
                <a:t>自动装入到</a:t>
              </a:r>
              <a:r>
                <a:rPr lang="en-US" altLang="zh-CN" sz="2000" b="1"/>
                <a:t>TL</a:t>
              </a:r>
              <a:endParaRPr lang="en-US" altLang="zh-CN" sz="2000" b="1"/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252" y="1902"/>
              <a:ext cx="2104" cy="1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altLang="zh-CN" sz="28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每启动一次工作</a:t>
              </a:r>
              <a:r>
                <a:rPr lang="en-US" altLang="zh-CN" sz="2000" b="1"/>
                <a:t>,</a:t>
              </a:r>
              <a:r>
                <a:rPr lang="zh-CN" altLang="en-US" sz="2000" b="1"/>
                <a:t>需装入一次计数初值</a:t>
              </a:r>
              <a:endParaRPr lang="zh-CN" altLang="en-US" sz="2000" b="1"/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4656" y="1422"/>
              <a:ext cx="110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2000" b="1"/>
                <a:t>   </a:t>
              </a:r>
              <a:r>
                <a:rPr lang="zh-CN" altLang="en-US" sz="2000" b="1"/>
                <a:t>同左</a:t>
              </a:r>
              <a:endParaRPr lang="zh-CN" altLang="en-US" sz="2000" b="1"/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3356" y="1422"/>
              <a:ext cx="130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2000" b="1"/>
                <a:t>                 TH</a:t>
              </a:r>
              <a:endParaRPr lang="en-US" altLang="zh-CN" sz="2000" b="1"/>
            </a:p>
            <a:p>
              <a:pPr>
                <a:spcBef>
                  <a:spcPct val="20000"/>
                </a:spcBef>
              </a:pPr>
              <a:r>
                <a:rPr lang="en-US" altLang="zh-CN" sz="2000" b="1"/>
                <a:t>                 TL</a:t>
              </a:r>
              <a:endParaRPr lang="en-US" altLang="zh-CN" sz="2000" b="1"/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2304" y="1422"/>
              <a:ext cx="105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高八位    </a:t>
              </a:r>
              <a:r>
                <a:rPr lang="en-US" altLang="zh-CN" sz="2000" b="1"/>
                <a:t>TH</a:t>
              </a:r>
              <a:endParaRPr lang="en-US" altLang="zh-CN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低八位    </a:t>
              </a:r>
              <a:r>
                <a:rPr lang="en-US" altLang="zh-CN" sz="2000" b="1"/>
                <a:t>TL</a:t>
              </a:r>
              <a:endParaRPr lang="en-US" altLang="zh-CN" sz="2000" b="1"/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1252" y="1422"/>
              <a:ext cx="105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高八位    </a:t>
              </a:r>
              <a:r>
                <a:rPr lang="en-US" altLang="zh-CN" sz="2000" b="1"/>
                <a:t>TH</a:t>
              </a:r>
              <a:endParaRPr lang="en-US" altLang="zh-CN" sz="20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低五位    </a:t>
              </a:r>
              <a:r>
                <a:rPr lang="en-US" altLang="zh-CN" sz="2000" b="1"/>
                <a:t>TL</a:t>
              </a:r>
              <a:endParaRPr lang="en-US" altLang="zh-CN" sz="2000" b="1"/>
            </a:p>
          </p:txBody>
        </p:sp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0" y="1422"/>
              <a:ext cx="1252" cy="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en-US" altLang="zh-CN" sz="2400" b="1"/>
                <a:t> </a:t>
              </a:r>
              <a:endParaRPr lang="en-US" altLang="zh-CN" sz="2400" b="1"/>
            </a:p>
            <a:p>
              <a:pPr algn="ctr">
                <a:spcBef>
                  <a:spcPct val="20000"/>
                </a:spcBef>
              </a:pPr>
              <a:r>
                <a:rPr lang="zh-CN" altLang="en-US" sz="2000" b="1"/>
                <a:t>计数初值</a:t>
              </a:r>
              <a:endParaRPr lang="zh-CN" altLang="en-US" sz="2000" b="1"/>
            </a:p>
            <a:p>
              <a:pPr algn="ctr">
                <a:spcBef>
                  <a:spcPct val="20000"/>
                </a:spcBef>
              </a:pPr>
              <a:endParaRPr lang="zh-CN" altLang="en-US" sz="2000" b="1"/>
            </a:p>
            <a:p>
              <a:pPr algn="ctr">
                <a:spcBef>
                  <a:spcPct val="20000"/>
                </a:spcBef>
              </a:pPr>
              <a:r>
                <a:rPr lang="en-US" altLang="zh-CN" sz="2000" b="1"/>
                <a:t>C</a:t>
              </a:r>
              <a:r>
                <a:rPr lang="zh-CN" altLang="en-US" sz="2000" b="1"/>
                <a:t>的装入</a:t>
              </a:r>
              <a:endParaRPr lang="zh-CN" altLang="en-US" sz="2000" b="1"/>
            </a:p>
          </p:txBody>
        </p:sp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4656" y="126"/>
              <a:ext cx="1104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zh-CN" altLang="en-US" sz="2000" b="1">
                  <a:latin typeface="宋体" pitchFamily="2" charset="-122"/>
                </a:rPr>
                <a:t>方式 </a:t>
              </a:r>
              <a:r>
                <a:rPr lang="en-US" altLang="zh-CN" sz="2000" b="1">
                  <a:latin typeface="宋体" pitchFamily="2" charset="-122"/>
                </a:rPr>
                <a:t>3</a:t>
              </a:r>
              <a:endParaRPr lang="en-US" altLang="zh-CN" sz="2000" b="1">
                <a:latin typeface="宋体" pitchFamily="2" charset="-122"/>
              </a:endParaRPr>
            </a:p>
            <a:p>
              <a:pPr algn="ctr">
                <a:spcBef>
                  <a:spcPct val="20000"/>
                </a:spcBef>
              </a:pPr>
              <a:r>
                <a:rPr lang="en-US" altLang="zh-CN" sz="2000" b="1">
                  <a:latin typeface="宋体" pitchFamily="2" charset="-122"/>
                </a:rPr>
                <a:t>T0</a:t>
              </a:r>
              <a:r>
                <a:rPr lang="zh-CN" altLang="en-US" sz="2000" b="1">
                  <a:latin typeface="宋体" pitchFamily="2" charset="-122"/>
                </a:rPr>
                <a:t>两个</a:t>
              </a:r>
              <a:r>
                <a:rPr lang="en-US" altLang="zh-CN" sz="2000" b="1">
                  <a:latin typeface="宋体" pitchFamily="2" charset="-122"/>
                </a:rPr>
                <a:t>8</a:t>
              </a:r>
              <a:r>
                <a:rPr lang="zh-CN" altLang="en-US" sz="2000" b="1">
                  <a:latin typeface="宋体" pitchFamily="2" charset="-122"/>
                </a:rPr>
                <a:t>位  方式</a:t>
              </a:r>
              <a:endParaRPr lang="zh-CN" altLang="en-US" sz="2000" b="1">
                <a:latin typeface="宋体" pitchFamily="2" charset="-122"/>
              </a:endParaRPr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3356" y="126"/>
              <a:ext cx="1300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FFC000"/>
                  </a:solidFill>
                  <a:latin typeface="宋体" pitchFamily="2" charset="-122"/>
                </a:rPr>
                <a:t>方式 </a:t>
              </a:r>
              <a:r>
                <a:rPr lang="en-US" altLang="zh-CN" sz="2000" b="1" dirty="0">
                  <a:solidFill>
                    <a:srgbClr val="FFC000"/>
                  </a:solidFill>
                  <a:latin typeface="宋体" pitchFamily="2" charset="-122"/>
                </a:rPr>
                <a:t>2</a:t>
              </a:r>
              <a:endParaRPr lang="en-US" altLang="zh-CN" sz="2000" b="1" dirty="0">
                <a:solidFill>
                  <a:srgbClr val="FFC000"/>
                </a:solidFill>
                <a:latin typeface="宋体" pitchFamily="2" charset="-122"/>
              </a:endParaRPr>
            </a:p>
            <a:p>
              <a:pPr algn="ctr">
                <a:spcBef>
                  <a:spcPct val="20000"/>
                </a:spcBef>
              </a:pPr>
              <a:r>
                <a:rPr lang="en-US" altLang="zh-CN" sz="2000" b="1" dirty="0">
                  <a:latin typeface="宋体" pitchFamily="2" charset="-122"/>
                </a:rPr>
                <a:t>8</a:t>
              </a:r>
              <a:r>
                <a:rPr lang="zh-CN" altLang="en-US" sz="2000" b="1" dirty="0">
                  <a:latin typeface="宋体" pitchFamily="2" charset="-122"/>
                </a:rPr>
                <a:t>位自动</a:t>
              </a:r>
              <a:endParaRPr lang="zh-CN" altLang="en-US" sz="2000" b="1" dirty="0">
                <a:latin typeface="宋体" pitchFamily="2" charset="-122"/>
              </a:endParaRPr>
            </a:p>
            <a:p>
              <a:pPr algn="ctr">
                <a:spcBef>
                  <a:spcPct val="20000"/>
                </a:spcBef>
              </a:pPr>
              <a:r>
                <a:rPr lang="zh-CN" altLang="en-US" sz="2000" b="1" dirty="0">
                  <a:latin typeface="宋体" pitchFamily="2" charset="-122"/>
                </a:rPr>
                <a:t>重装方式</a:t>
              </a:r>
              <a:endParaRPr lang="zh-CN" altLang="en-US" sz="2000" b="1" dirty="0">
                <a:latin typeface="宋体" pitchFamily="2" charset="-122"/>
              </a:endParaRPr>
            </a:p>
          </p:txBody>
        </p:sp>
        <p:sp>
          <p:nvSpPr>
            <p:cNvPr id="37911" name="Rectangle 23"/>
            <p:cNvSpPr>
              <a:spLocks noChangeArrowheads="1"/>
            </p:cNvSpPr>
            <p:nvPr/>
          </p:nvSpPr>
          <p:spPr bwMode="auto">
            <a:xfrm>
              <a:off x="2304" y="126"/>
              <a:ext cx="1052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FFC000"/>
                  </a:solidFill>
                </a:rPr>
                <a:t>方式 </a:t>
              </a:r>
              <a:r>
                <a:rPr lang="en-US" altLang="zh-CN" sz="2000" b="1" dirty="0">
                  <a:solidFill>
                    <a:srgbClr val="FFC000"/>
                  </a:solidFill>
                </a:rPr>
                <a:t>1</a:t>
              </a:r>
              <a:endParaRPr lang="en-US" altLang="zh-CN" sz="2000" b="1" dirty="0">
                <a:solidFill>
                  <a:srgbClr val="FFC000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2000" b="1" dirty="0"/>
                <a:t>16</a:t>
              </a:r>
              <a:r>
                <a:rPr lang="zh-CN" altLang="en-US" sz="2000" b="1" dirty="0"/>
                <a:t>位定时</a:t>
              </a:r>
              <a:endParaRPr lang="zh-CN" altLang="en-US" sz="2000" b="1" dirty="0"/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2000" b="1" dirty="0"/>
                <a:t>计数方式</a:t>
              </a:r>
              <a:endParaRPr lang="zh-CN" altLang="en-US" sz="2000" b="1" dirty="0"/>
            </a:p>
          </p:txBody>
        </p:sp>
        <p:sp>
          <p:nvSpPr>
            <p:cNvPr id="37912" name="Rectangle 24"/>
            <p:cNvSpPr>
              <a:spLocks noChangeArrowheads="1"/>
            </p:cNvSpPr>
            <p:nvPr/>
          </p:nvSpPr>
          <p:spPr bwMode="auto">
            <a:xfrm>
              <a:off x="1252" y="126"/>
              <a:ext cx="1052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2000" b="1"/>
                <a:t>  </a:t>
              </a:r>
              <a:r>
                <a:rPr lang="zh-CN" altLang="en-US" sz="2000" b="1"/>
                <a:t>方式 </a:t>
              </a:r>
              <a:r>
                <a:rPr lang="en-US" altLang="zh-CN" sz="2000" b="1"/>
                <a:t>0</a:t>
              </a:r>
              <a:endParaRPr lang="en-US" altLang="zh-CN" sz="2000" b="1"/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2000" b="1"/>
                <a:t>13</a:t>
              </a:r>
              <a:r>
                <a:rPr lang="zh-CN" altLang="en-US" sz="2000" b="1"/>
                <a:t>位定时</a:t>
              </a:r>
              <a:endParaRPr lang="zh-CN" altLang="en-US" sz="2000" b="1"/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zh-CN" altLang="en-US" sz="2000" b="1"/>
                <a:t>计数方式</a:t>
              </a:r>
              <a:endParaRPr lang="zh-CN" altLang="en-US" sz="2000" b="1"/>
            </a:p>
          </p:txBody>
        </p:sp>
        <p:sp>
          <p:nvSpPr>
            <p:cNvPr id="37913" name="Rectangle 25"/>
            <p:cNvSpPr>
              <a:spLocks noChangeArrowheads="1"/>
            </p:cNvSpPr>
            <p:nvPr/>
          </p:nvSpPr>
          <p:spPr bwMode="auto">
            <a:xfrm>
              <a:off x="0" y="126"/>
              <a:ext cx="1252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zh-CN" sz="2000" b="1"/>
                <a:t>         </a:t>
              </a:r>
              <a:endParaRPr lang="en-US" altLang="zh-CN" sz="2000" b="1"/>
            </a:p>
            <a:p>
              <a:pPr algn="ctr">
                <a:spcBef>
                  <a:spcPct val="20000"/>
                </a:spcBef>
              </a:pPr>
              <a:r>
                <a:rPr lang="en-US" altLang="zh-CN" sz="2000" b="1"/>
                <a:t> </a:t>
              </a:r>
              <a:r>
                <a:rPr lang="zh-CN" altLang="en-US" sz="2000" b="1"/>
                <a:t>方       式</a:t>
              </a:r>
              <a:endParaRPr lang="zh-CN" altLang="en-US" sz="2000" b="1"/>
            </a:p>
          </p:txBody>
        </p:sp>
        <p:sp>
          <p:nvSpPr>
            <p:cNvPr id="37914" name="Line 26"/>
            <p:cNvSpPr>
              <a:spLocks noChangeShapeType="1"/>
            </p:cNvSpPr>
            <p:nvPr/>
          </p:nvSpPr>
          <p:spPr bwMode="auto">
            <a:xfrm>
              <a:off x="26" y="126"/>
              <a:ext cx="57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27"/>
            <p:cNvSpPr>
              <a:spLocks noChangeShapeType="1"/>
            </p:cNvSpPr>
            <p:nvPr/>
          </p:nvSpPr>
          <p:spPr bwMode="auto">
            <a:xfrm>
              <a:off x="26" y="816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28"/>
            <p:cNvSpPr>
              <a:spLocks noChangeShapeType="1"/>
            </p:cNvSpPr>
            <p:nvPr/>
          </p:nvSpPr>
          <p:spPr bwMode="auto">
            <a:xfrm>
              <a:off x="0" y="2919"/>
              <a:ext cx="59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29"/>
            <p:cNvSpPr>
              <a:spLocks noChangeShapeType="1"/>
            </p:cNvSpPr>
            <p:nvPr/>
          </p:nvSpPr>
          <p:spPr bwMode="auto">
            <a:xfrm>
              <a:off x="26" y="4320"/>
              <a:ext cx="57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30"/>
            <p:cNvSpPr>
              <a:spLocks noChangeShapeType="1"/>
            </p:cNvSpPr>
            <p:nvPr/>
          </p:nvSpPr>
          <p:spPr bwMode="auto">
            <a:xfrm>
              <a:off x="0" y="126"/>
              <a:ext cx="0" cy="419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31"/>
            <p:cNvSpPr>
              <a:spLocks noChangeShapeType="1"/>
            </p:cNvSpPr>
            <p:nvPr/>
          </p:nvSpPr>
          <p:spPr bwMode="auto">
            <a:xfrm>
              <a:off x="1252" y="126"/>
              <a:ext cx="0" cy="41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32"/>
            <p:cNvSpPr>
              <a:spLocks noChangeShapeType="1"/>
            </p:cNvSpPr>
            <p:nvPr/>
          </p:nvSpPr>
          <p:spPr bwMode="auto">
            <a:xfrm>
              <a:off x="2304" y="126"/>
              <a:ext cx="0" cy="17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33"/>
            <p:cNvSpPr>
              <a:spLocks noChangeShapeType="1"/>
            </p:cNvSpPr>
            <p:nvPr/>
          </p:nvSpPr>
          <p:spPr bwMode="auto">
            <a:xfrm>
              <a:off x="3356" y="126"/>
              <a:ext cx="0" cy="41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34"/>
            <p:cNvSpPr>
              <a:spLocks noChangeShapeType="1"/>
            </p:cNvSpPr>
            <p:nvPr/>
          </p:nvSpPr>
          <p:spPr bwMode="auto">
            <a:xfrm>
              <a:off x="4656" y="126"/>
              <a:ext cx="0" cy="41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35"/>
            <p:cNvSpPr>
              <a:spLocks noChangeShapeType="1"/>
            </p:cNvSpPr>
            <p:nvPr/>
          </p:nvSpPr>
          <p:spPr bwMode="auto">
            <a:xfrm>
              <a:off x="5808" y="126"/>
              <a:ext cx="0" cy="419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>
              <a:off x="26" y="1422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37"/>
            <p:cNvSpPr>
              <a:spLocks noChangeShapeType="1"/>
            </p:cNvSpPr>
            <p:nvPr/>
          </p:nvSpPr>
          <p:spPr bwMode="auto">
            <a:xfrm>
              <a:off x="1278" y="1902"/>
              <a:ext cx="45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>
              <a:off x="2304" y="2919"/>
              <a:ext cx="0" cy="14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39"/>
            <p:cNvSpPr>
              <a:spLocks noChangeShapeType="1"/>
            </p:cNvSpPr>
            <p:nvPr/>
          </p:nvSpPr>
          <p:spPr bwMode="auto">
            <a:xfrm>
              <a:off x="1788" y="153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40"/>
            <p:cNvSpPr>
              <a:spLocks noChangeShapeType="1"/>
            </p:cNvSpPr>
            <p:nvPr/>
          </p:nvSpPr>
          <p:spPr bwMode="auto">
            <a:xfrm>
              <a:off x="1788" y="177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41"/>
            <p:cNvSpPr>
              <a:spLocks noChangeShapeType="1"/>
            </p:cNvSpPr>
            <p:nvPr/>
          </p:nvSpPr>
          <p:spPr bwMode="auto">
            <a:xfrm>
              <a:off x="2868" y="154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42"/>
            <p:cNvSpPr>
              <a:spLocks noChangeShapeType="1"/>
            </p:cNvSpPr>
            <p:nvPr/>
          </p:nvSpPr>
          <p:spPr bwMode="auto">
            <a:xfrm>
              <a:off x="2868" y="178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Text Box 43"/>
            <p:cNvSpPr txBox="1">
              <a:spLocks noChangeArrowheads="1"/>
            </p:cNvSpPr>
            <p:nvPr/>
          </p:nvSpPr>
          <p:spPr bwMode="auto">
            <a:xfrm>
              <a:off x="3444" y="1493"/>
              <a:ext cx="43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/>
                <a:t>八位</a:t>
              </a:r>
              <a:endParaRPr lang="zh-CN" altLang="en-US" sz="2000" b="1"/>
            </a:p>
          </p:txBody>
        </p:sp>
        <p:sp>
          <p:nvSpPr>
            <p:cNvPr id="37932" name="Line 44"/>
            <p:cNvSpPr>
              <a:spLocks noChangeShapeType="1"/>
            </p:cNvSpPr>
            <p:nvPr/>
          </p:nvSpPr>
          <p:spPr bwMode="auto">
            <a:xfrm flipV="1">
              <a:off x="3900" y="1493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3" name="Line 45"/>
            <p:cNvSpPr>
              <a:spLocks noChangeShapeType="1"/>
            </p:cNvSpPr>
            <p:nvPr/>
          </p:nvSpPr>
          <p:spPr bwMode="auto">
            <a:xfrm>
              <a:off x="3900" y="1685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42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4"/>
          <p:cNvSpPr txBox="1">
            <a:spLocks noChangeArrowheads="1"/>
          </p:cNvSpPr>
          <p:nvPr/>
        </p:nvSpPr>
        <p:spPr bwMode="auto">
          <a:xfrm>
            <a:off x="304800" y="533400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38915" name="Text Box 17"/>
          <p:cNvSpPr txBox="1">
            <a:spLocks noChangeArrowheads="1"/>
          </p:cNvSpPr>
          <p:nvPr/>
        </p:nvSpPr>
        <p:spPr bwMode="auto">
          <a:xfrm>
            <a:off x="152400" y="188640"/>
            <a:ext cx="8839200" cy="294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3000"/>
              </a:lnSpc>
              <a:spcBef>
                <a:spcPts val="600"/>
              </a:spcBef>
            </a:pPr>
            <a:r>
              <a:rPr lang="en-US" altLang="zh-CN" sz="3200" b="1" dirty="0">
                <a:solidFill>
                  <a:srgbClr val="FF0066"/>
                </a:solidFill>
              </a:rPr>
              <a:t>★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定时和计数实质都是对脉冲的计数，只是被计脉冲的来源不同，定时方式的被计脉冲来源于</a:t>
            </a:r>
            <a:r>
              <a:rPr lang="zh-CN" altLang="en-US" sz="3200" b="1" dirty="0">
                <a:solidFill>
                  <a:srgbClr val="C00000"/>
                </a:solidFill>
              </a:rPr>
              <a:t>时钟</a:t>
            </a:r>
            <a:r>
              <a:rPr lang="zh-CN" altLang="en-US" sz="3200" b="1" dirty="0"/>
              <a:t>，计数方式的被计脉冲来源于</a:t>
            </a:r>
            <a:r>
              <a:rPr lang="zh-CN" altLang="en-US" sz="3200" b="1" dirty="0">
                <a:solidFill>
                  <a:srgbClr val="C00000"/>
                </a:solidFill>
              </a:rPr>
              <a:t>外部</a:t>
            </a:r>
            <a:r>
              <a:rPr lang="zh-CN" altLang="en-US" sz="3200" b="1" dirty="0"/>
              <a:t>，定时方式的计数初值和被计脉冲</a:t>
            </a:r>
            <a:r>
              <a:rPr lang="zh-CN" altLang="en-US" sz="3200" b="1" dirty="0">
                <a:solidFill>
                  <a:schemeClr val="tx2"/>
                </a:solidFill>
              </a:rPr>
              <a:t>周期</a:t>
            </a:r>
            <a:r>
              <a:rPr lang="zh-CN" altLang="en-US" sz="3200" b="1" dirty="0"/>
              <a:t>有关，计数方式的</a:t>
            </a:r>
            <a:r>
              <a:rPr lang="zh-CN" altLang="en-US" b="1" dirty="0"/>
              <a:t>计数初值</a:t>
            </a:r>
            <a:r>
              <a:rPr lang="zh-CN" altLang="en-US" sz="3200" b="1" dirty="0"/>
              <a:t>和被计脉冲的</a:t>
            </a:r>
            <a:r>
              <a:rPr lang="zh-CN" altLang="en-US" sz="3200" b="1" dirty="0">
                <a:solidFill>
                  <a:schemeClr val="tx2"/>
                </a:solidFill>
              </a:rPr>
              <a:t>个数</a:t>
            </a:r>
            <a:r>
              <a:rPr lang="zh-CN" altLang="en-US" sz="3200" b="1" dirty="0"/>
              <a:t>有关。</a:t>
            </a:r>
            <a:endParaRPr lang="zh-CN" altLang="en-US" sz="3200" b="1" dirty="0"/>
          </a:p>
        </p:txBody>
      </p:sp>
      <p:sp>
        <p:nvSpPr>
          <p:cNvPr id="38916" name="Rectangle 18"/>
          <p:cNvSpPr>
            <a:spLocks noChangeArrowheads="1"/>
          </p:cNvSpPr>
          <p:nvPr/>
        </p:nvSpPr>
        <p:spPr bwMode="auto">
          <a:xfrm>
            <a:off x="0" y="3068960"/>
            <a:ext cx="9144000" cy="177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3200" b="1" dirty="0">
                <a:solidFill>
                  <a:srgbClr val="FF0066"/>
                </a:solidFill>
              </a:rPr>
              <a:t>★    </a:t>
            </a:r>
            <a:r>
              <a:rPr lang="zh-CN" altLang="en-US" sz="3200" b="1" dirty="0"/>
              <a:t>无论定时还是计数，当计满规定的 脉冲个数产生溢出（计数初值寄存器回零），置位</a:t>
            </a:r>
            <a:r>
              <a:rPr lang="en-US" altLang="zh-CN" sz="3200" b="1" dirty="0" err="1"/>
              <a:t>TFx</a:t>
            </a:r>
            <a:r>
              <a:rPr lang="en-US" altLang="zh-CN" sz="3200" b="1" dirty="0"/>
              <a:t> , </a:t>
            </a:r>
            <a:r>
              <a:rPr lang="zh-CN" altLang="en-US" sz="3200" b="1" dirty="0"/>
              <a:t>可以通过程序查询，如果允许中断，会产生中断。</a:t>
            </a:r>
            <a:endParaRPr lang="zh-CN" altLang="en-US" sz="3200" b="1" dirty="0"/>
          </a:p>
        </p:txBody>
      </p:sp>
      <p:sp>
        <p:nvSpPr>
          <p:cNvPr id="38917" name="Text Box 19"/>
          <p:cNvSpPr txBox="1">
            <a:spLocks noChangeArrowheads="1"/>
          </p:cNvSpPr>
          <p:nvPr/>
        </p:nvSpPr>
        <p:spPr bwMode="auto">
          <a:xfrm>
            <a:off x="70048" y="4869160"/>
            <a:ext cx="85344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</a:rPr>
              <a:t>★</a:t>
            </a:r>
            <a:r>
              <a:rPr lang="en-US" altLang="zh-CN" sz="3200" b="1" dirty="0"/>
              <a:t>   </a:t>
            </a:r>
            <a:r>
              <a:rPr lang="zh-CN" altLang="en-US" sz="3200" b="1" dirty="0"/>
              <a:t>利用</a:t>
            </a:r>
            <a:r>
              <a:rPr lang="en-US" altLang="zh-CN" sz="3200" b="1" dirty="0" smtClean="0"/>
              <a:t>T0</a:t>
            </a:r>
            <a:r>
              <a:rPr lang="zh-CN" altLang="en-US" sz="3200" b="1" dirty="0" smtClean="0"/>
              <a:t>和</a:t>
            </a:r>
            <a:r>
              <a:rPr lang="en-US" altLang="zh-CN" sz="3200" b="1" dirty="0" smtClean="0"/>
              <a:t>T1</a:t>
            </a:r>
            <a:r>
              <a:rPr lang="zh-CN" altLang="en-US" sz="3200" b="1" dirty="0" smtClean="0"/>
              <a:t>的</a:t>
            </a:r>
            <a:r>
              <a:rPr lang="zh-CN" altLang="en-US" sz="3200" b="1" dirty="0"/>
              <a:t>方式</a:t>
            </a:r>
            <a:r>
              <a:rPr lang="en-US" altLang="zh-CN" sz="3200" b="1" dirty="0"/>
              <a:t>2</a:t>
            </a:r>
            <a:r>
              <a:rPr lang="zh-CN" altLang="en-US" sz="3200" b="1" dirty="0" smtClean="0"/>
              <a:t>计数</a:t>
            </a:r>
            <a:r>
              <a:rPr lang="zh-CN" altLang="en-US" sz="3200" b="1" dirty="0"/>
              <a:t>功能（初值为</a:t>
            </a:r>
            <a:r>
              <a:rPr lang="en-US" altLang="zh-CN" sz="3200" b="1" dirty="0" smtClean="0"/>
              <a:t>0FFH</a:t>
            </a:r>
            <a:r>
              <a:rPr lang="zh-CN" altLang="en-US" sz="3200" b="1" dirty="0" smtClean="0"/>
              <a:t>），</a:t>
            </a:r>
            <a:r>
              <a:rPr lang="zh-CN" altLang="en-US" sz="3200" b="1" dirty="0"/>
              <a:t>可以</a:t>
            </a:r>
            <a:r>
              <a:rPr lang="zh-CN" altLang="en-US" sz="3200" b="1" dirty="0" smtClean="0"/>
              <a:t>扩展为外部中断</a:t>
            </a:r>
            <a:r>
              <a:rPr lang="en-US" altLang="zh-CN" sz="3200" b="1" dirty="0" err="1" smtClean="0"/>
              <a:t>INTx</a:t>
            </a:r>
            <a:r>
              <a:rPr lang="zh-CN" altLang="en-US" sz="3200" b="1" dirty="0" smtClean="0"/>
              <a:t>的</a:t>
            </a:r>
            <a:r>
              <a:rPr lang="zh-CN" altLang="en-US" sz="3200" b="1" dirty="0"/>
              <a:t>功能</a:t>
            </a:r>
            <a:r>
              <a:rPr lang="zh-CN" altLang="en-US" sz="3200" b="1" dirty="0" smtClean="0"/>
              <a:t>。</a:t>
            </a:r>
            <a:endParaRPr lang="en-US" altLang="zh-CN" sz="3200" b="1" dirty="0" smtClean="0"/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★</a:t>
            </a:r>
            <a:r>
              <a:rPr lang="en-US" altLang="zh-CN" sz="3200" b="1" dirty="0" smtClean="0"/>
              <a:t>   </a:t>
            </a:r>
            <a:r>
              <a:rPr lang="zh-CN" altLang="en-US" sz="3200" b="1" dirty="0" smtClean="0"/>
              <a:t>本章</a:t>
            </a:r>
            <a:r>
              <a:rPr lang="zh-CN" altLang="en-US" sz="3200" b="1" dirty="0"/>
              <a:t>应重点掌握定时</a:t>
            </a:r>
            <a:r>
              <a:rPr lang="en-US" altLang="zh-CN" sz="3200" b="1" dirty="0"/>
              <a:t>/</a:t>
            </a:r>
            <a:r>
              <a:rPr lang="zh-CN" altLang="en-US" sz="3200" b="1" dirty="0"/>
              <a:t>计数器的应用设计。</a:t>
            </a:r>
            <a:endParaRPr lang="en-US" altLang="zh-CN" sz="3200" b="1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96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74211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软件定时</a:t>
            </a:r>
            <a:r>
              <a:rPr lang="zh-CN" altLang="en-US" b="1" dirty="0" smtClean="0">
                <a:solidFill>
                  <a:srgbClr val="FFCCFF"/>
                </a:solidFill>
              </a:rPr>
              <a:t>：</a:t>
            </a:r>
            <a:r>
              <a:rPr lang="zh-CN" altLang="en-US" b="1" dirty="0" smtClean="0"/>
              <a:t>即让机器执行一个程序段，这段程序本身没有具体的执行目的，只是为了延时一段时间。这种方法定时占用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执行时间，降低了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利用率。</a:t>
            </a:r>
            <a:endParaRPr lang="zh-CN" altLang="en-US" b="1" dirty="0" smtClean="0"/>
          </a:p>
          <a:p>
            <a:pPr marL="0" indent="0" eaLnBrk="1" hangingPunct="1"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</a:rPr>
              <a:t>数字电路硬件定时</a:t>
            </a:r>
            <a:r>
              <a:rPr lang="zh-CN" altLang="en-US" b="1" dirty="0" smtClean="0">
                <a:solidFill>
                  <a:srgbClr val="FFCCFF"/>
                </a:solidFill>
              </a:rPr>
              <a:t>：</a:t>
            </a:r>
            <a:r>
              <a:rPr lang="zh-CN" altLang="en-US" b="1" dirty="0" smtClean="0"/>
              <a:t>采用小规模集成电路器件如</a:t>
            </a:r>
            <a:r>
              <a:rPr lang="en-US" altLang="zh-CN" b="1" dirty="0" smtClean="0"/>
              <a:t>555</a:t>
            </a:r>
            <a:r>
              <a:rPr lang="zh-CN" altLang="en-US" b="1" dirty="0" smtClean="0"/>
              <a:t>，外接定时部件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电阻和电容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构成。这样的定时电路简单，但要改变定时范围，必须改变电阻和电容，这种定时电路在硬件连接好以后，修改不方便。</a:t>
            </a:r>
            <a:endParaRPr lang="zh-CN" altLang="en-US" b="1" dirty="0" smtClean="0"/>
          </a:p>
          <a:p>
            <a:pPr marL="0" indent="0" eaLnBrk="1" hangingPunct="1"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3</a:t>
            </a:r>
            <a:r>
              <a:rPr lang="zh-CN" altLang="en-US" b="1" dirty="0" smtClean="0">
                <a:solidFill>
                  <a:srgbClr val="FFC000"/>
                </a:solidFill>
              </a:rPr>
              <a:t>可编程</a:t>
            </a:r>
            <a:r>
              <a:rPr lang="zh-CN" altLang="en-US" b="1" dirty="0" smtClean="0">
                <a:solidFill>
                  <a:srgbClr val="FF0000"/>
                </a:solidFill>
              </a:rPr>
              <a:t>定时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</a:rPr>
              <a:t>计数器</a:t>
            </a:r>
            <a:r>
              <a:rPr lang="zh-CN" altLang="en-US" b="1" dirty="0" smtClean="0">
                <a:solidFill>
                  <a:srgbClr val="FFCCFF"/>
                </a:solidFill>
              </a:rPr>
              <a:t>：</a:t>
            </a:r>
            <a:r>
              <a:rPr lang="zh-CN" altLang="en-US" b="1" dirty="0" smtClean="0"/>
              <a:t>它是硬件定时，又很容易地通过软件来确定和改变它的定时值，通过编程，能够满足各种不同的定时和计数要求，即</a:t>
            </a:r>
            <a:r>
              <a:rPr lang="zh-CN" altLang="en-US" b="1" dirty="0" smtClean="0">
                <a:solidFill>
                  <a:srgbClr val="FFC000"/>
                </a:solidFill>
              </a:rPr>
              <a:t>软硬件相结合</a:t>
            </a:r>
            <a:r>
              <a:rPr lang="zh-CN" altLang="en-US" b="1" dirty="0" smtClean="0"/>
              <a:t>。本章介绍的内容就属于这一种。</a:t>
            </a:r>
            <a:endParaRPr lang="zh-CN" altLang="en-US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8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0" y="1125538"/>
            <a:ext cx="9144000" cy="61722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>
                <a:solidFill>
                  <a:schemeClr val="folHlink"/>
                </a:solidFill>
                <a:latin typeface="Arial Unicode MS" pitchFamily="34" charset="-122"/>
                <a:ea typeface="黑体" pitchFamily="2" charset="-122"/>
              </a:rPr>
              <a:t>    </a:t>
            </a:r>
            <a:r>
              <a:rPr lang="en-US" altLang="zh-CN" b="1" dirty="0" smtClean="0">
                <a:latin typeface="Arial Unicode MS" pitchFamily="34" charset="-122"/>
              </a:rPr>
              <a:t>51</a:t>
            </a:r>
            <a:r>
              <a:rPr lang="zh-CN" altLang="en-US" b="1" dirty="0" smtClean="0">
                <a:latin typeface="Arial Unicode MS" pitchFamily="34" charset="-122"/>
              </a:rPr>
              <a:t>系列单片机片内有二个</a:t>
            </a:r>
            <a:r>
              <a:rPr lang="en-US" altLang="zh-CN" b="1" dirty="0" smtClean="0">
                <a:latin typeface="Arial Unicode MS" pitchFamily="34" charset="-122"/>
              </a:rPr>
              <a:t>16</a:t>
            </a:r>
            <a:r>
              <a:rPr lang="zh-CN" altLang="en-US" b="1" dirty="0" smtClean="0">
                <a:latin typeface="Arial Unicode MS" pitchFamily="34" charset="-122"/>
              </a:rPr>
              <a:t>位定时</a:t>
            </a:r>
            <a:r>
              <a:rPr lang="en-US" altLang="zh-CN" b="1" dirty="0" smtClean="0">
                <a:latin typeface="Arial Unicode MS" pitchFamily="34" charset="-122"/>
              </a:rPr>
              <a:t>/</a:t>
            </a:r>
            <a:r>
              <a:rPr lang="zh-CN" altLang="en-US" b="1" dirty="0" smtClean="0">
                <a:latin typeface="Arial Unicode MS" pitchFamily="34" charset="-122"/>
              </a:rPr>
              <a:t>计数器：定时器</a:t>
            </a:r>
            <a:r>
              <a:rPr lang="en-US" altLang="zh-CN" b="1" dirty="0" smtClean="0">
                <a:latin typeface="Arial Unicode MS" pitchFamily="34" charset="-122"/>
              </a:rPr>
              <a:t>0(</a:t>
            </a:r>
            <a:r>
              <a:rPr lang="en-US" altLang="zh-CN" b="1" dirty="0"/>
              <a:t>T0</a:t>
            </a:r>
            <a:r>
              <a:rPr lang="en-US" altLang="zh-CN" b="1" dirty="0" smtClean="0">
                <a:latin typeface="Arial Unicode MS" pitchFamily="34" charset="-122"/>
              </a:rPr>
              <a:t>)</a:t>
            </a:r>
            <a:r>
              <a:rPr lang="zh-CN" altLang="en-US" b="1" dirty="0" smtClean="0">
                <a:latin typeface="Arial Unicode MS" pitchFamily="34" charset="-122"/>
              </a:rPr>
              <a:t>和定时器</a:t>
            </a:r>
            <a:r>
              <a:rPr lang="en-US" altLang="zh-CN" b="1" dirty="0" smtClean="0">
                <a:latin typeface="Arial Unicode MS" pitchFamily="34" charset="-122"/>
              </a:rPr>
              <a:t>1(</a:t>
            </a:r>
            <a:r>
              <a:rPr lang="en-US" altLang="zh-CN" b="1" dirty="0"/>
              <a:t>T1</a:t>
            </a:r>
            <a:r>
              <a:rPr lang="en-US" altLang="zh-CN" b="1" dirty="0" smtClean="0">
                <a:latin typeface="Arial Unicode MS" pitchFamily="34" charset="-122"/>
              </a:rPr>
              <a:t>)</a:t>
            </a:r>
            <a:r>
              <a:rPr lang="zh-CN" altLang="en-US" b="1" dirty="0" smtClean="0">
                <a:latin typeface="Arial Unicode MS" pitchFamily="34" charset="-122"/>
              </a:rPr>
              <a:t>。</a:t>
            </a:r>
            <a:endParaRPr lang="zh-CN" altLang="en-US" b="1" dirty="0" smtClean="0">
              <a:latin typeface="Arial Unicode MS" pitchFamily="34" charset="-122"/>
            </a:endParaRPr>
          </a:p>
          <a:p>
            <a:pPr algn="l" eaLnBrk="1" hangingPunct="1"/>
            <a:r>
              <a:rPr lang="zh-CN" altLang="en-US" b="1" dirty="0" smtClean="0">
                <a:solidFill>
                  <a:srgbClr val="FF0066"/>
                </a:solidFill>
              </a:rPr>
              <a:t>★   </a:t>
            </a:r>
            <a:r>
              <a:rPr lang="zh-CN" altLang="en-US" b="1" dirty="0" smtClean="0">
                <a:latin typeface="Arial Unicode MS" pitchFamily="34" charset="-122"/>
              </a:rPr>
              <a:t>两个定时器都有定时或计数的功能</a:t>
            </a:r>
            <a:r>
              <a:rPr lang="zh-CN" altLang="en-US" b="1" dirty="0">
                <a:latin typeface="Arial Unicode MS" pitchFamily="34" charset="-122"/>
              </a:rPr>
              <a:t>，可通过 </a:t>
            </a:r>
            <a:endParaRPr lang="en-US" altLang="zh-CN" b="1" dirty="0">
              <a:latin typeface="Arial Unicode MS" pitchFamily="34" charset="-122"/>
            </a:endParaRPr>
          </a:p>
          <a:p>
            <a:pPr algn="l" eaLnBrk="1" hangingPunct="1"/>
            <a:r>
              <a:rPr lang="zh-CN" altLang="en-US" b="1" dirty="0">
                <a:latin typeface="Arial Unicode MS" pitchFamily="34" charset="-122"/>
              </a:rPr>
              <a:t>     软件的设置来选择是定时还是计数工作</a:t>
            </a:r>
            <a:r>
              <a:rPr lang="zh-CN" altLang="en-US" b="1" dirty="0" smtClean="0">
                <a:latin typeface="Arial Unicode MS" pitchFamily="34" charset="-122"/>
              </a:rPr>
              <a:t>方式 。     </a:t>
            </a:r>
            <a:endParaRPr lang="zh-CN" altLang="en-US" b="1" dirty="0" smtClean="0">
              <a:latin typeface="Arial Unicode MS" pitchFamily="34" charset="-122"/>
            </a:endParaRPr>
          </a:p>
          <a:p>
            <a:pPr algn="l" eaLnBrk="1" hangingPunct="1"/>
            <a:r>
              <a:rPr lang="zh-CN" altLang="en-US" b="1" dirty="0" smtClean="0">
                <a:solidFill>
                  <a:srgbClr val="FF0066"/>
                </a:solidFill>
              </a:rPr>
              <a:t>★   </a:t>
            </a:r>
            <a:r>
              <a:rPr lang="zh-CN" altLang="en-US" b="1" dirty="0" smtClean="0">
                <a:latin typeface="Arial Unicode MS" pitchFamily="34" charset="-122"/>
              </a:rPr>
              <a:t>定时</a:t>
            </a:r>
            <a:r>
              <a:rPr lang="en-US" altLang="zh-CN" b="1" dirty="0" smtClean="0">
                <a:latin typeface="Arial Unicode MS" pitchFamily="34" charset="-122"/>
              </a:rPr>
              <a:t>/</a:t>
            </a:r>
            <a:r>
              <a:rPr lang="zh-CN" altLang="en-US" b="1" dirty="0" smtClean="0">
                <a:latin typeface="Arial Unicode MS" pitchFamily="34" charset="-122"/>
              </a:rPr>
              <a:t>计数器的</a:t>
            </a:r>
            <a:r>
              <a:rPr lang="zh-CN" altLang="en-US" b="1" dirty="0" smtClean="0">
                <a:solidFill>
                  <a:srgbClr val="FFC000"/>
                </a:solidFill>
                <a:latin typeface="Arial Unicode MS" pitchFamily="34" charset="-122"/>
              </a:rPr>
              <a:t>核心部件</a:t>
            </a:r>
            <a:r>
              <a:rPr lang="zh-CN" altLang="en-US" b="1" dirty="0" smtClean="0">
                <a:latin typeface="Arial Unicode MS" pitchFamily="34" charset="-122"/>
              </a:rPr>
              <a:t>是</a:t>
            </a:r>
            <a:r>
              <a:rPr lang="en-US" altLang="zh-CN" b="1" dirty="0" smtClean="0">
                <a:latin typeface="Arial Unicode MS" pitchFamily="34" charset="-122"/>
              </a:rPr>
              <a:t>16</a:t>
            </a:r>
            <a:r>
              <a:rPr lang="zh-CN" altLang="en-US" b="1" dirty="0" smtClean="0">
                <a:latin typeface="Arial Unicode MS" pitchFamily="34" charset="-122"/>
              </a:rPr>
              <a:t>位加</a:t>
            </a:r>
            <a:r>
              <a:rPr lang="en-US" altLang="zh-CN" b="1" dirty="0" smtClean="0">
                <a:latin typeface="Arial Unicode MS" pitchFamily="34" charset="-122"/>
              </a:rPr>
              <a:t>1</a:t>
            </a:r>
            <a:r>
              <a:rPr lang="zh-CN" altLang="en-US" b="1" dirty="0" smtClean="0">
                <a:latin typeface="Arial Unicode MS" pitchFamily="34" charset="-122"/>
              </a:rPr>
              <a:t>计数器。</a:t>
            </a:r>
            <a:endParaRPr lang="zh-CN" altLang="en-US" b="1" dirty="0" smtClean="0">
              <a:latin typeface="Arial Unicode MS" pitchFamily="34" charset="-122"/>
            </a:endParaRPr>
          </a:p>
          <a:p>
            <a:pPr algn="l" eaLnBrk="1" hangingPunct="1"/>
            <a:r>
              <a:rPr lang="zh-CN" altLang="en-US" b="1" dirty="0" smtClean="0">
                <a:latin typeface="Arial Unicode MS" pitchFamily="34" charset="-122"/>
              </a:rPr>
              <a:t>    </a:t>
            </a:r>
            <a:r>
              <a:rPr lang="en-US" altLang="zh-CN" b="1" dirty="0"/>
              <a:t>T0</a:t>
            </a:r>
            <a:r>
              <a:rPr lang="zh-CN" altLang="en-US" b="1" dirty="0" smtClean="0">
                <a:latin typeface="Arial Unicode MS" pitchFamily="34" charset="-122"/>
              </a:rPr>
              <a:t>由</a:t>
            </a:r>
            <a:r>
              <a:rPr lang="en-US" altLang="zh-CN" b="1" dirty="0" smtClean="0">
                <a:latin typeface="Arial Unicode MS" pitchFamily="34" charset="-122"/>
              </a:rPr>
              <a:t>2</a:t>
            </a:r>
            <a:r>
              <a:rPr lang="zh-CN" altLang="en-US" b="1" dirty="0" smtClean="0">
                <a:latin typeface="Arial Unicode MS" pitchFamily="34" charset="-122"/>
              </a:rPr>
              <a:t>个</a:t>
            </a:r>
            <a:r>
              <a:rPr lang="en-US" altLang="zh-CN" b="1" dirty="0" smtClean="0">
                <a:latin typeface="Arial Unicode MS" pitchFamily="34" charset="-122"/>
              </a:rPr>
              <a:t>8</a:t>
            </a:r>
            <a:r>
              <a:rPr lang="zh-CN" altLang="en-US" b="1" dirty="0" smtClean="0">
                <a:latin typeface="Arial Unicode MS" pitchFamily="34" charset="-122"/>
              </a:rPr>
              <a:t>位持殊功能寄存器</a:t>
            </a:r>
            <a:r>
              <a:rPr lang="en-US" altLang="zh-CN" b="1" dirty="0"/>
              <a:t>TH0</a:t>
            </a:r>
            <a:r>
              <a:rPr lang="zh-CN" altLang="en-US" b="1" dirty="0" smtClean="0">
                <a:latin typeface="Arial Unicode MS" pitchFamily="34" charset="-122"/>
              </a:rPr>
              <a:t>和</a:t>
            </a:r>
            <a:r>
              <a:rPr lang="en-US" altLang="zh-CN" b="1" dirty="0"/>
              <a:t>TL0</a:t>
            </a:r>
            <a:r>
              <a:rPr lang="zh-CN" altLang="en-US" b="1" dirty="0" smtClean="0">
                <a:latin typeface="Arial Unicode MS" pitchFamily="34" charset="-122"/>
              </a:rPr>
              <a:t>构成，</a:t>
            </a:r>
            <a:endParaRPr lang="zh-CN" altLang="en-US" b="1" dirty="0" smtClean="0">
              <a:latin typeface="Arial Unicode MS" pitchFamily="34" charset="-122"/>
            </a:endParaRPr>
          </a:p>
          <a:p>
            <a:pPr algn="l" eaLnBrk="1" hangingPunct="1"/>
            <a:r>
              <a:rPr lang="zh-CN" altLang="en-US" b="1" dirty="0" smtClean="0">
                <a:latin typeface="Arial Unicode MS" pitchFamily="34" charset="-122"/>
              </a:rPr>
              <a:t>    </a:t>
            </a:r>
            <a:r>
              <a:rPr lang="en-US" altLang="zh-CN" b="1" dirty="0"/>
              <a:t>T1</a:t>
            </a:r>
            <a:r>
              <a:rPr lang="zh-CN" altLang="en-US" b="1" dirty="0" smtClean="0">
                <a:latin typeface="Arial Unicode MS" pitchFamily="34" charset="-122"/>
              </a:rPr>
              <a:t>由</a:t>
            </a:r>
            <a:r>
              <a:rPr lang="en-US" altLang="zh-CN" b="1" dirty="0" smtClean="0">
                <a:latin typeface="Arial Unicode MS" pitchFamily="34" charset="-122"/>
              </a:rPr>
              <a:t>2</a:t>
            </a:r>
            <a:r>
              <a:rPr lang="zh-CN" altLang="en-US" b="1" dirty="0" smtClean="0">
                <a:latin typeface="Arial Unicode MS" pitchFamily="34" charset="-122"/>
              </a:rPr>
              <a:t>个</a:t>
            </a:r>
            <a:r>
              <a:rPr lang="en-US" altLang="zh-CN" b="1" dirty="0" smtClean="0">
                <a:latin typeface="Arial Unicode MS" pitchFamily="34" charset="-122"/>
              </a:rPr>
              <a:t>8</a:t>
            </a:r>
            <a:r>
              <a:rPr lang="zh-CN" altLang="en-US" b="1" dirty="0" smtClean="0">
                <a:latin typeface="Arial Unicode MS" pitchFamily="34" charset="-122"/>
              </a:rPr>
              <a:t>位持殊功能寄存器</a:t>
            </a:r>
            <a:r>
              <a:rPr lang="en-US" altLang="zh-CN" b="1" dirty="0"/>
              <a:t>TH1</a:t>
            </a:r>
            <a:r>
              <a:rPr lang="zh-CN" altLang="en-US" b="1" dirty="0" smtClean="0">
                <a:latin typeface="Arial Unicode MS" pitchFamily="34" charset="-122"/>
              </a:rPr>
              <a:t>和</a:t>
            </a:r>
            <a:r>
              <a:rPr lang="en-US" altLang="zh-CN" b="1" dirty="0"/>
              <a:t>TL1</a:t>
            </a:r>
            <a:r>
              <a:rPr lang="zh-CN" altLang="en-US" b="1" dirty="0" smtClean="0">
                <a:latin typeface="Arial Unicode MS" pitchFamily="34" charset="-122"/>
              </a:rPr>
              <a:t>构成。</a:t>
            </a:r>
            <a:endParaRPr lang="zh-CN" altLang="en-US" b="1" dirty="0" smtClean="0">
              <a:latin typeface="Arial Unicode MS" pitchFamily="34" charset="-122"/>
            </a:endParaRPr>
          </a:p>
          <a:p>
            <a:pPr algn="l" eaLnBrk="1" hangingPunct="1"/>
            <a:r>
              <a:rPr lang="zh-CN" altLang="en-US" b="1" dirty="0" smtClean="0">
                <a:solidFill>
                  <a:srgbClr val="FF0066"/>
                </a:solidFill>
              </a:rPr>
              <a:t>★  </a:t>
            </a:r>
            <a:r>
              <a:rPr lang="en-US" altLang="zh-CN" b="1" dirty="0" smtClean="0"/>
              <a:t>T0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T1</a:t>
            </a:r>
            <a:r>
              <a:rPr lang="zh-CN" altLang="en-US" b="1" dirty="0" smtClean="0"/>
              <a:t>受</a:t>
            </a:r>
            <a:r>
              <a:rPr lang="zh-CN" altLang="en-US" b="1" dirty="0" smtClean="0">
                <a:latin typeface="Arial Unicode MS" pitchFamily="34" charset="-122"/>
              </a:rPr>
              <a:t>特殊功能寄存器</a:t>
            </a:r>
            <a:r>
              <a:rPr lang="en-US" altLang="zh-CN" b="1" dirty="0"/>
              <a:t>TMOD</a:t>
            </a:r>
            <a:r>
              <a:rPr lang="zh-CN" altLang="en-US" b="1" dirty="0" smtClean="0">
                <a:latin typeface="Arial Unicode MS" pitchFamily="34" charset="-122"/>
              </a:rPr>
              <a:t>和</a:t>
            </a:r>
            <a:r>
              <a:rPr lang="en-US" altLang="zh-CN" b="1" dirty="0"/>
              <a:t>TCON</a:t>
            </a:r>
            <a:r>
              <a:rPr lang="zh-CN" altLang="en-US" b="1" dirty="0" smtClean="0">
                <a:latin typeface="Arial Unicode MS" pitchFamily="34" charset="-122"/>
              </a:rPr>
              <a:t>控制。</a:t>
            </a:r>
            <a:r>
              <a:rPr lang="zh-CN" altLang="en-US" b="1" dirty="0" smtClean="0">
                <a:solidFill>
                  <a:schemeClr val="folHlink"/>
                </a:solidFill>
              </a:rPr>
              <a:t> </a:t>
            </a:r>
            <a:endParaRPr lang="zh-CN" altLang="en-US" b="1" dirty="0" smtClean="0">
              <a:solidFill>
                <a:schemeClr val="folHlink"/>
              </a:solidFill>
            </a:endParaRPr>
          </a:p>
          <a:p>
            <a:pPr eaLnBrk="1" hangingPunct="1"/>
            <a:endParaRPr lang="en-US" altLang="zh-CN" dirty="0" smtClean="0"/>
          </a:p>
        </p:txBody>
      </p:sp>
      <p:sp>
        <p:nvSpPr>
          <p:cNvPr id="228360" name="Text Box 8"/>
          <p:cNvSpPr txBox="1">
            <a:spLocks noChangeArrowheads="1"/>
          </p:cNvSpPr>
          <p:nvPr/>
        </p:nvSpPr>
        <p:spPr bwMode="auto">
          <a:xfrm>
            <a:off x="0" y="260350"/>
            <a:ext cx="914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7·1  </a:t>
            </a:r>
            <a:r>
              <a:rPr lang="zh-CN" altLang="en-US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计数器结构和工作原理</a:t>
            </a:r>
            <a:endParaRPr lang="zh-CN" altLang="en-US" b="1" dirty="0">
              <a:solidFill>
                <a:srgbClr val="FFCC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308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71450"/>
            <a:ext cx="5410200" cy="1143000"/>
          </a:xfrm>
        </p:spPr>
        <p:txBody>
          <a:bodyPr/>
          <a:lstStyle/>
          <a:p>
            <a:pPr eaLnBrk="1" hangingPunct="1"/>
            <a:r>
              <a:rPr lang="en-US" altLang="zh-CN" sz="3200" b="1" smtClean="0"/>
              <a:t>1.  </a:t>
            </a:r>
            <a:r>
              <a:rPr lang="zh-CN" altLang="en-US" sz="3200" b="1" smtClean="0"/>
              <a:t>定时工作方式</a:t>
            </a:r>
            <a:r>
              <a:rPr lang="zh-CN" altLang="en-US" sz="3600" smtClean="0"/>
              <a:t> </a:t>
            </a:r>
            <a:endParaRPr lang="zh-CN" altLang="en-US" sz="360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512" y="692150"/>
            <a:ext cx="9144000" cy="61658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dirty="0" smtClean="0"/>
              <a:t> </a:t>
            </a:r>
            <a:r>
              <a:rPr lang="en-US" altLang="zh-CN" sz="2400" b="1" dirty="0" smtClean="0">
                <a:solidFill>
                  <a:srgbClr val="FF0066"/>
                </a:solidFill>
              </a:rPr>
              <a:t>★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设置为定时工作方式时，定时器计数的脉冲是由</a:t>
            </a:r>
            <a:r>
              <a:rPr lang="en-US" altLang="zh-CN" sz="2400" b="1" dirty="0" smtClean="0"/>
              <a:t>51</a:t>
            </a:r>
            <a:r>
              <a:rPr lang="zh-CN" altLang="en-US" sz="2400" b="1" dirty="0" smtClean="0"/>
              <a:t>单片机片内振荡器经</a:t>
            </a:r>
            <a:r>
              <a:rPr lang="en-US" altLang="zh-CN" sz="2400" b="1" dirty="0" smtClean="0"/>
              <a:t>12</a:t>
            </a:r>
            <a:r>
              <a:rPr lang="zh-CN" altLang="en-US" sz="2400" b="1" dirty="0" smtClean="0"/>
              <a:t>分频后产生的。</a:t>
            </a:r>
            <a:endParaRPr lang="zh-CN" altLang="en-US" sz="2400" b="1" dirty="0" smtClean="0"/>
          </a:p>
          <a:p>
            <a:pPr eaLnBrk="1" hangingPunct="1">
              <a:buFontTx/>
              <a:buNone/>
            </a:pPr>
            <a:r>
              <a:rPr lang="zh-CN" altLang="en-US" sz="2400" b="1" dirty="0" smtClean="0"/>
              <a:t> </a:t>
            </a:r>
            <a:r>
              <a:rPr lang="zh-CN" altLang="en-US" sz="2400" b="1" dirty="0" smtClean="0">
                <a:solidFill>
                  <a:srgbClr val="FF0066"/>
                </a:solidFill>
              </a:rPr>
              <a:t>★</a:t>
            </a:r>
            <a:r>
              <a:rPr lang="zh-CN" altLang="en-US" sz="2400" b="1" dirty="0" smtClean="0"/>
              <a:t>每经过一个机器周期定时器</a:t>
            </a:r>
            <a:r>
              <a:rPr lang="en-US" altLang="zh-CN" sz="2400" b="1" dirty="0" smtClean="0"/>
              <a:t>(T0</a:t>
            </a:r>
            <a:r>
              <a:rPr lang="zh-CN" altLang="en-US" sz="2400" b="1" dirty="0" smtClean="0"/>
              <a:t>或</a:t>
            </a:r>
            <a:r>
              <a:rPr lang="en-US" altLang="zh-CN" sz="2400" b="1" dirty="0" smtClean="0"/>
              <a:t>T1)</a:t>
            </a:r>
            <a:r>
              <a:rPr lang="zh-CN" altLang="en-US" sz="2400" b="1" dirty="0" smtClean="0"/>
              <a:t>的数值加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直至计数满产生溢出。</a:t>
            </a:r>
            <a:endParaRPr lang="zh-CN" altLang="en-US" sz="2400" b="1" dirty="0" smtClean="0"/>
          </a:p>
          <a:p>
            <a:pPr eaLnBrk="1" hangingPunct="1">
              <a:buFontTx/>
              <a:buNone/>
            </a:pPr>
            <a:r>
              <a:rPr lang="zh-CN" altLang="en-US" sz="2400" b="1" dirty="0" smtClean="0"/>
              <a:t>如：当采用</a:t>
            </a:r>
            <a:r>
              <a:rPr lang="en-US" altLang="zh-CN" sz="2400" b="1" dirty="0" smtClean="0"/>
              <a:t>12MHz</a:t>
            </a:r>
            <a:r>
              <a:rPr lang="zh-CN" altLang="en-US" sz="2400" b="1" dirty="0" smtClean="0"/>
              <a:t>晶体时，每个机器周期为</a:t>
            </a:r>
            <a:r>
              <a:rPr lang="en-US" altLang="zh-CN" sz="2400" b="1" dirty="0" smtClean="0"/>
              <a:t>1μs</a:t>
            </a:r>
            <a:r>
              <a:rPr lang="zh-CN" altLang="en-US" sz="2400" b="1" dirty="0" smtClean="0"/>
              <a:t>，计</a:t>
            </a:r>
            <a:r>
              <a:rPr lang="en-US" altLang="zh-CN" sz="2400" b="1" dirty="0" smtClean="0"/>
              <a:t>5 </a:t>
            </a:r>
            <a:r>
              <a:rPr lang="zh-CN" altLang="en-US" sz="2400" b="1" dirty="0" smtClean="0"/>
              <a:t>个机器周期即为</a:t>
            </a:r>
            <a:r>
              <a:rPr lang="en-US" altLang="zh-CN" sz="2400" b="1" dirty="0" smtClean="0"/>
              <a:t>5 </a:t>
            </a:r>
            <a:r>
              <a:rPr lang="en-US" altLang="zh-CN" sz="2400" b="1" dirty="0" err="1" smtClean="0"/>
              <a:t>μs</a:t>
            </a:r>
            <a:r>
              <a:rPr lang="zh-CN" altLang="en-US" sz="2400" b="1" dirty="0" smtClean="0"/>
              <a:t>，即定时</a:t>
            </a:r>
            <a:r>
              <a:rPr lang="en-US" altLang="zh-CN" sz="2400" b="1" dirty="0" smtClean="0"/>
              <a:t>5 </a:t>
            </a:r>
            <a:r>
              <a:rPr lang="en-US" altLang="zh-CN" sz="2400" b="1" dirty="0" err="1" smtClean="0"/>
              <a:t>μs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。</a:t>
            </a:r>
            <a:endParaRPr lang="zh-CN" altLang="en-US" sz="2400" b="1" dirty="0" smtClean="0"/>
          </a:p>
          <a:p>
            <a:pPr eaLnBrk="1" hangingPunct="1">
              <a:buFontTx/>
              <a:buNone/>
            </a:pPr>
            <a:r>
              <a:rPr lang="zh-CN" altLang="en-US" sz="2400" dirty="0" smtClean="0"/>
              <a:t> </a:t>
            </a:r>
            <a:endParaRPr lang="zh-CN" altLang="en-US" sz="2400" dirty="0" smtClean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611188" y="3357563"/>
            <a:ext cx="74676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 b="1" dirty="0">
                <a:solidFill>
                  <a:schemeClr val="tx2"/>
                </a:solidFill>
              </a:rPr>
              <a:t>  </a:t>
            </a:r>
            <a:r>
              <a:rPr lang="en-US" altLang="zh-CN" sz="2800" b="1" dirty="0" smtClean="0">
                <a:solidFill>
                  <a:schemeClr val="tx2"/>
                </a:solidFill>
              </a:rPr>
              <a:t>  </a:t>
            </a:r>
            <a:r>
              <a:rPr lang="en-US" altLang="zh-CN" sz="3200" b="1" dirty="0">
                <a:solidFill>
                  <a:schemeClr val="tx2"/>
                </a:solidFill>
              </a:rPr>
              <a:t>2.  </a:t>
            </a:r>
            <a:r>
              <a:rPr lang="zh-CN" altLang="en-US" sz="3200" b="1" dirty="0">
                <a:solidFill>
                  <a:schemeClr val="tx2"/>
                </a:solidFill>
              </a:rPr>
              <a:t>计数工作方式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0" y="4076700"/>
            <a:ext cx="9144000" cy="228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FF0066"/>
                </a:solidFill>
              </a:rPr>
              <a:t>★       </a:t>
            </a:r>
            <a:r>
              <a:rPr lang="zh-CN" altLang="en-US" sz="2400" b="1"/>
              <a:t>设置为计数工作方式时，定时</a:t>
            </a:r>
            <a:r>
              <a:rPr lang="en-US" altLang="zh-CN" sz="2400" b="1"/>
              <a:t>/</a:t>
            </a:r>
            <a:r>
              <a:rPr lang="zh-CN" altLang="en-US" sz="2400" b="1"/>
              <a:t>计数器对引脚</a:t>
            </a:r>
            <a:endParaRPr lang="zh-CN" altLang="en-US" sz="2400" b="1"/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/>
              <a:t>            </a:t>
            </a:r>
            <a:r>
              <a:rPr lang="en-US" altLang="zh-CN" sz="2400" b="1"/>
              <a:t>P3.4 (T0)</a:t>
            </a:r>
            <a:r>
              <a:rPr lang="zh-CN" altLang="en-US" sz="2400" b="1"/>
              <a:t>和</a:t>
            </a:r>
            <a:r>
              <a:rPr lang="en-US" altLang="zh-CN" sz="2400" b="1"/>
              <a:t>P3.5 (T1)</a:t>
            </a:r>
            <a:r>
              <a:rPr lang="zh-CN" altLang="en-US" sz="2400" b="1"/>
              <a:t>输入的外部脉冲信号计数。</a:t>
            </a:r>
            <a:endParaRPr lang="zh-CN" altLang="en-US" sz="2400" b="1"/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>
                <a:solidFill>
                  <a:srgbClr val="FF0066"/>
                </a:solidFill>
              </a:rPr>
              <a:t>★   </a:t>
            </a:r>
            <a:r>
              <a:rPr lang="zh-CN" altLang="en-US" sz="2400" b="1"/>
              <a:t>当输入脉冲信号产生由</a:t>
            </a:r>
            <a:r>
              <a:rPr lang="en-US" altLang="zh-CN" sz="2400" b="1"/>
              <a:t>1</a:t>
            </a:r>
            <a:r>
              <a:rPr lang="zh-CN" altLang="en-US" sz="2400" b="1"/>
              <a:t>至</a:t>
            </a:r>
            <a:r>
              <a:rPr lang="en-US" altLang="zh-CN" sz="2400" b="1"/>
              <a:t>0</a:t>
            </a:r>
            <a:r>
              <a:rPr lang="zh-CN" altLang="en-US" sz="2400" b="1"/>
              <a:t>的下降沿时，定时器的值  加 </a:t>
            </a:r>
            <a:r>
              <a:rPr lang="en-US" altLang="zh-CN" sz="2400" b="1"/>
              <a:t>1</a:t>
            </a:r>
            <a:r>
              <a:rPr lang="zh-CN" altLang="en-US" sz="2400" b="1"/>
              <a:t>。测量过程是： </a:t>
            </a:r>
            <a:r>
              <a:rPr lang="en-US" altLang="zh-CN" sz="2400" b="1"/>
              <a:t>CPU</a:t>
            </a:r>
            <a:r>
              <a:rPr lang="zh-CN" altLang="en-US" sz="2400" b="1"/>
              <a:t>前一个机器周期采样脉冲值为高，下一个机器周期采样脉冲值为低，则计数器加 </a:t>
            </a:r>
            <a:r>
              <a:rPr lang="en-US" altLang="zh-CN" sz="2400" b="1"/>
              <a:t>1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387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2781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solidFill>
                  <a:srgbClr val="FF0066"/>
                </a:solidFill>
                <a:latin typeface="宋体" pitchFamily="2" charset="-122"/>
              </a:rPr>
              <a:t>★    </a:t>
            </a:r>
            <a:r>
              <a:rPr lang="zh-CN" altLang="en-US" b="1" smtClean="0">
                <a:latin typeface="宋体" pitchFamily="2" charset="-122"/>
              </a:rPr>
              <a:t>由于检测一个</a:t>
            </a:r>
            <a:r>
              <a:rPr lang="en-US" altLang="zh-CN" b="1" smtClean="0">
                <a:latin typeface="宋体" pitchFamily="2" charset="-122"/>
              </a:rPr>
              <a:t>1</a:t>
            </a:r>
            <a:r>
              <a:rPr lang="zh-CN" altLang="en-US" b="1" smtClean="0">
                <a:latin typeface="宋体" pitchFamily="2" charset="-122"/>
              </a:rPr>
              <a:t>至</a:t>
            </a:r>
            <a:r>
              <a:rPr lang="en-US" altLang="zh-CN" b="1" smtClean="0">
                <a:latin typeface="宋体" pitchFamily="2" charset="-122"/>
              </a:rPr>
              <a:t>0</a:t>
            </a:r>
            <a:r>
              <a:rPr lang="zh-CN" altLang="en-US" b="1" smtClean="0">
                <a:latin typeface="宋体" pitchFamily="2" charset="-122"/>
              </a:rPr>
              <a:t>的跳变需要二个机器周期，故最高计数频率为振荡频率的二十四分之一。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endParaRPr lang="en-US" altLang="zh-CN" b="1" smtClean="0">
              <a:latin typeface="宋体" pitchFamily="2" charset="-122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22238" y="1484313"/>
            <a:ext cx="9036050" cy="501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/>
              <a:t>        </a:t>
            </a:r>
            <a:r>
              <a:rPr lang="zh-CN" altLang="en-US" sz="3200" b="1"/>
              <a:t>无论是定时还是计数，当软件设定了定时</a:t>
            </a:r>
            <a:r>
              <a:rPr lang="en-US" altLang="zh-CN" sz="3200" b="1"/>
              <a:t>/</a:t>
            </a:r>
            <a:r>
              <a:rPr lang="zh-CN" altLang="en-US" sz="3200" b="1"/>
              <a:t>计数器的工作方式，启动以后，定时</a:t>
            </a:r>
            <a:r>
              <a:rPr lang="en-US" altLang="zh-CN" sz="3200" b="1"/>
              <a:t>/</a:t>
            </a:r>
            <a:r>
              <a:rPr lang="zh-CN" altLang="en-US" sz="3200" b="1"/>
              <a:t>计数器就按规定的方式工作，不占用</a:t>
            </a:r>
            <a:r>
              <a:rPr lang="en-US" altLang="zh-CN" sz="3200" b="1"/>
              <a:t>CPU</a:t>
            </a:r>
            <a:r>
              <a:rPr lang="zh-CN" altLang="en-US" sz="3200" b="1"/>
              <a:t>的操作时间，此时</a:t>
            </a:r>
            <a:r>
              <a:rPr lang="en-US" altLang="zh-CN" sz="3200" b="1"/>
              <a:t>CPU</a:t>
            </a:r>
            <a:r>
              <a:rPr lang="zh-CN" altLang="en-US" sz="3200" b="1"/>
              <a:t>可执行其他程序，到了计满规定的时间或规定的个数（定时</a:t>
            </a:r>
            <a:r>
              <a:rPr lang="en-US" altLang="zh-CN" sz="3200" b="1"/>
              <a:t>/</a:t>
            </a:r>
            <a:r>
              <a:rPr lang="zh-CN" altLang="en-US" sz="3200" b="1"/>
              <a:t>计数器溢出），定时</a:t>
            </a:r>
            <a:r>
              <a:rPr lang="en-US" altLang="zh-CN" sz="3200" b="1"/>
              <a:t>/</a:t>
            </a:r>
            <a:r>
              <a:rPr lang="zh-CN" altLang="en-US" sz="3200" b="1"/>
              <a:t>计数器会给出溢出标志，你可以通过查询或中断方式了解是否溢出。这种工作的方式如同人带的手表，人在工作或睡觉，而手表依然滴滴答答行走，你可以通过看表或设闹钟方式，到了规定的时间，干你想干的事。</a:t>
            </a:r>
            <a:endParaRPr lang="zh-CN" altLang="en-US" sz="32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30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AutoShape 42"/>
          <p:cNvSpPr/>
          <p:nvPr/>
        </p:nvSpPr>
        <p:spPr bwMode="auto">
          <a:xfrm rot="5336576">
            <a:off x="3402013" y="2798763"/>
            <a:ext cx="381000" cy="3657600"/>
          </a:xfrm>
          <a:prstGeom prst="leftBrace">
            <a:avLst>
              <a:gd name="adj1" fmla="val 80000"/>
              <a:gd name="adj2" fmla="val 51593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zh-CN" altLang="zh-CN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228600"/>
            <a:ext cx="17633950" cy="284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  <a:r>
              <a:rPr lang="en-US" altLang="zh-CN" sz="4000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7·2  </a:t>
            </a:r>
            <a:r>
              <a:rPr lang="zh-CN" altLang="en-US" sz="4000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sz="4000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4000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计数器的控制</a:t>
            </a:r>
            <a:r>
              <a:rPr lang="zh-CN" altLang="en-US" sz="4000" b="1" dirty="0">
                <a:solidFill>
                  <a:srgbClr val="FFCCFF"/>
                </a:solidFill>
              </a:rPr>
              <a:t>寄存器</a:t>
            </a:r>
            <a:endParaRPr lang="zh-CN" altLang="en-US" sz="4000" b="1" dirty="0">
              <a:solidFill>
                <a:srgbClr val="FFCC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FF0066"/>
                </a:solidFill>
              </a:rPr>
              <a:t>★</a:t>
            </a:r>
            <a:r>
              <a:rPr lang="zh-CN" altLang="en-US" sz="2800" b="1" dirty="0"/>
              <a:t>有两个控制寄存器：</a:t>
            </a:r>
            <a:endParaRPr lang="zh-CN" altLang="en-US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zh-CN" altLang="en-US" sz="2800" b="1" dirty="0"/>
              <a:t>      </a:t>
            </a:r>
            <a:r>
              <a:rPr lang="en-US" altLang="zh-CN" sz="2800" b="1" dirty="0"/>
              <a:t>1.</a:t>
            </a:r>
            <a:r>
              <a:rPr lang="zh-CN" altLang="en-US" sz="2800" b="1" dirty="0"/>
              <a:t>工作模式寄存器</a:t>
            </a:r>
            <a:r>
              <a:rPr lang="en-US" altLang="zh-CN" sz="2800" b="1" dirty="0"/>
              <a:t>TMOD(89H)</a:t>
            </a:r>
            <a:endParaRPr lang="en-US" altLang="zh-CN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800" b="1" dirty="0"/>
              <a:t>      </a:t>
            </a:r>
            <a:r>
              <a:rPr lang="en-US" altLang="zh-CN" sz="2800" b="1" dirty="0"/>
              <a:t>2.</a:t>
            </a:r>
            <a:r>
              <a:rPr lang="zh-CN" altLang="en-US" sz="2800" b="1" dirty="0"/>
              <a:t> 控制寄存器</a:t>
            </a:r>
            <a:r>
              <a:rPr lang="en-US" altLang="zh-CN" sz="2800" b="1" dirty="0"/>
              <a:t>TCON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88H)</a:t>
            </a:r>
            <a:endParaRPr lang="en-US" altLang="zh-CN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/>
              <a:t>         </a:t>
            </a:r>
            <a:endParaRPr lang="en-US" altLang="zh-CN" sz="2800" b="1" dirty="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-358775" y="23495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3200" b="1">
                <a:solidFill>
                  <a:schemeClr val="tx2"/>
                </a:solidFill>
              </a:rPr>
              <a:t>1.  </a:t>
            </a:r>
            <a:r>
              <a:rPr lang="zh-CN" altLang="en-US" sz="3200" b="1">
                <a:solidFill>
                  <a:schemeClr val="tx2"/>
                </a:solidFill>
              </a:rPr>
              <a:t>工作模式寄存器</a:t>
            </a:r>
            <a:r>
              <a:rPr lang="en-US" altLang="zh-CN" sz="3200" b="1">
                <a:solidFill>
                  <a:schemeClr val="tx2"/>
                </a:solidFill>
              </a:rPr>
              <a:t>TMOD(89H)</a:t>
            </a:r>
            <a:r>
              <a:rPr lang="en-US" altLang="zh-CN" sz="3200">
                <a:solidFill>
                  <a:schemeClr val="tx2"/>
                </a:solidFill>
              </a:rPr>
              <a:t> </a:t>
            </a:r>
            <a:endParaRPr lang="en-US" altLang="zh-CN" sz="3200">
              <a:solidFill>
                <a:schemeClr val="tx2"/>
              </a:solidFill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81000" y="3284538"/>
            <a:ext cx="8763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2800" b="1"/>
              <a:t>TMOD</a:t>
            </a:r>
            <a:r>
              <a:rPr lang="zh-CN" altLang="en-US" sz="2800" b="1"/>
              <a:t>用于控制</a:t>
            </a:r>
            <a:r>
              <a:rPr lang="en-US" altLang="zh-CN" sz="2800" b="1"/>
              <a:t>T0</a:t>
            </a:r>
            <a:r>
              <a:rPr lang="zh-CN" altLang="en-US" sz="2800" b="1"/>
              <a:t>和</a:t>
            </a:r>
            <a:r>
              <a:rPr lang="en-US" altLang="zh-CN" sz="2800" b="1"/>
              <a:t>T1</a:t>
            </a:r>
            <a:r>
              <a:rPr lang="zh-CN" altLang="en-US" sz="2800" b="1"/>
              <a:t>的工作方式。其各位的定义</a:t>
            </a:r>
            <a:endParaRPr lang="zh-CN" altLang="en-US" sz="2800" b="1"/>
          </a:p>
          <a:p>
            <a:pPr marL="342900" indent="-342900">
              <a:spcBef>
                <a:spcPct val="20000"/>
              </a:spcBef>
            </a:pPr>
            <a:r>
              <a:rPr lang="zh-CN" altLang="en-US" sz="2800" b="1"/>
              <a:t>如下：</a:t>
            </a:r>
            <a:endParaRPr lang="zh-CN" altLang="en-US" sz="2800"/>
          </a:p>
        </p:txBody>
      </p:sp>
      <p:graphicFrame>
        <p:nvGraphicFramePr>
          <p:cNvPr id="2087" name="Group 39"/>
          <p:cNvGraphicFramePr>
            <a:graphicFrameLocks noGrp="1"/>
          </p:cNvGraphicFramePr>
          <p:nvPr/>
        </p:nvGraphicFramePr>
        <p:xfrm>
          <a:off x="250825" y="4868863"/>
          <a:ext cx="8534400" cy="1295400"/>
        </p:xfrm>
        <a:graphic>
          <a:graphicData uri="http://schemas.openxmlformats.org/drawingml/2006/table">
            <a:tbl>
              <a:tblPr/>
              <a:tblGrid>
                <a:gridCol w="1524000"/>
                <a:gridCol w="1219200"/>
                <a:gridCol w="838200"/>
                <a:gridCol w="762000"/>
                <a:gridCol w="838200"/>
                <a:gridCol w="1143000"/>
                <a:gridCol w="838200"/>
                <a:gridCol w="685800"/>
                <a:gridCol w="6858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TMOD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D7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CC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D6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CC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D5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CC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D4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CC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D3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D2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D1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D0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(89H)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GATE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CCFF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C/T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CCFF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CCFF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CCFF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GATE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C/T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M1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M0</a:t>
                      </a:r>
                      <a:endParaRPr kumimoji="1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91" name="AutoShape 43"/>
          <p:cNvSpPr/>
          <p:nvPr/>
        </p:nvSpPr>
        <p:spPr bwMode="auto">
          <a:xfrm rot="5336576">
            <a:off x="6921500" y="2951163"/>
            <a:ext cx="304800" cy="3276600"/>
          </a:xfrm>
          <a:prstGeom prst="leftBrace">
            <a:avLst>
              <a:gd name="adj1" fmla="val 89583"/>
              <a:gd name="adj2" fmla="val 51593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zh-CN" altLang="zh-CN"/>
          </a:p>
        </p:txBody>
      </p:sp>
      <p:sp>
        <p:nvSpPr>
          <p:cNvPr id="2092" name="Text Box 44"/>
          <p:cNvSpPr txBox="1">
            <a:spLocks noChangeArrowheads="1"/>
          </p:cNvSpPr>
          <p:nvPr/>
        </p:nvSpPr>
        <p:spPr bwMode="auto">
          <a:xfrm>
            <a:off x="6084888" y="3789363"/>
            <a:ext cx="2133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ea typeface="黑体" pitchFamily="2" charset="-122"/>
              </a:rPr>
              <a:t>定时器</a:t>
            </a:r>
            <a:r>
              <a:rPr lang="en-US" altLang="zh-CN" sz="3200" b="1">
                <a:solidFill>
                  <a:schemeClr val="folHlink"/>
                </a:solidFill>
                <a:ea typeface="黑体" pitchFamily="2" charset="-122"/>
              </a:rPr>
              <a:t>T0</a:t>
            </a:r>
            <a:r>
              <a:rPr lang="en-US" altLang="zh-CN" sz="3200"/>
              <a:t> </a:t>
            </a:r>
            <a:endParaRPr lang="en-US" altLang="zh-CN" sz="3200"/>
          </a:p>
        </p:txBody>
      </p:sp>
      <p:sp>
        <p:nvSpPr>
          <p:cNvPr id="2093" name="Text Box 45"/>
          <p:cNvSpPr txBox="1">
            <a:spLocks noChangeArrowheads="1"/>
          </p:cNvSpPr>
          <p:nvPr/>
        </p:nvSpPr>
        <p:spPr bwMode="auto">
          <a:xfrm>
            <a:off x="2339975" y="3789363"/>
            <a:ext cx="228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CCFF"/>
                </a:solidFill>
                <a:ea typeface="黑体" pitchFamily="2" charset="-122"/>
              </a:rPr>
              <a:t>定时器</a:t>
            </a:r>
            <a:r>
              <a:rPr lang="en-US" altLang="zh-CN" sz="3200" b="1">
                <a:solidFill>
                  <a:srgbClr val="FFCCFF"/>
                </a:solidFill>
                <a:ea typeface="黑体" pitchFamily="2" charset="-122"/>
              </a:rPr>
              <a:t>T1</a:t>
            </a:r>
            <a:endParaRPr lang="en-US" altLang="zh-CN" sz="3200" b="1">
              <a:solidFill>
                <a:srgbClr val="FFCCFF"/>
              </a:solidFill>
              <a:ea typeface="黑体" pitchFamily="2" charset="-122"/>
            </a:endParaRPr>
          </a:p>
        </p:txBody>
      </p:sp>
      <p:sp>
        <p:nvSpPr>
          <p:cNvPr id="10281" name="Line 46"/>
          <p:cNvSpPr>
            <a:spLocks noChangeShapeType="1"/>
          </p:cNvSpPr>
          <p:nvPr/>
        </p:nvSpPr>
        <p:spPr bwMode="auto">
          <a:xfrm>
            <a:off x="3419475" y="5516563"/>
            <a:ext cx="215900" cy="0"/>
          </a:xfrm>
          <a:prstGeom prst="line">
            <a:avLst/>
          </a:prstGeom>
          <a:noFill/>
          <a:ln w="9525">
            <a:solidFill>
              <a:srgbClr val="FFCC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2" name="Line 47"/>
          <p:cNvSpPr>
            <a:spLocks noChangeShapeType="1"/>
          </p:cNvSpPr>
          <p:nvPr/>
        </p:nvSpPr>
        <p:spPr bwMode="auto">
          <a:xfrm>
            <a:off x="6948488" y="5516563"/>
            <a:ext cx="2159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129" name="Group 81"/>
          <p:cNvGraphicFramePr>
            <a:graphicFrameLocks noGrp="1"/>
          </p:cNvGraphicFramePr>
          <p:nvPr/>
        </p:nvGraphicFramePr>
        <p:xfrm>
          <a:off x="1789113" y="6157913"/>
          <a:ext cx="6985000" cy="701675"/>
        </p:xfrm>
        <a:graphic>
          <a:graphicData uri="http://schemas.openxmlformats.org/drawingml/2006/table">
            <a:tbl>
              <a:tblPr/>
              <a:tblGrid>
                <a:gridCol w="1223962"/>
                <a:gridCol w="863600"/>
                <a:gridCol w="1584325"/>
                <a:gridCol w="1152525"/>
                <a:gridCol w="863600"/>
                <a:gridCol w="1296988"/>
              </a:tblGrid>
              <a:tr h="70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门控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定时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计数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门控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定时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计数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63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 smtClean="0">
                <a:solidFill>
                  <a:srgbClr val="FF0066"/>
                </a:solidFill>
              </a:rPr>
              <a:t>★</a:t>
            </a:r>
            <a:r>
              <a:rPr lang="en-US" altLang="zh-CN" sz="2400" b="1" smtClean="0"/>
              <a:t> </a:t>
            </a:r>
            <a:r>
              <a:rPr lang="en-US" altLang="zh-CN" sz="2400" b="1" smtClean="0">
                <a:solidFill>
                  <a:schemeClr val="tx2"/>
                </a:solidFill>
              </a:rPr>
              <a:t>GATE</a:t>
            </a:r>
            <a:r>
              <a:rPr lang="zh-CN" altLang="en-US" sz="2400" b="1" smtClean="0">
                <a:solidFill>
                  <a:schemeClr val="tx2"/>
                </a:solidFill>
              </a:rPr>
              <a:t>：门控信号</a:t>
            </a:r>
            <a:endParaRPr lang="zh-CN" altLang="en-US" sz="2400" b="1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/>
              <a:t>      </a:t>
            </a:r>
            <a:r>
              <a:rPr lang="en-US" altLang="zh-CN" sz="2400" b="1" smtClean="0"/>
              <a:t>GATE=0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TRx=1</a:t>
            </a:r>
            <a:r>
              <a:rPr lang="zh-CN" altLang="en-US" sz="2400" b="1" smtClean="0"/>
              <a:t>时即可启动定时器工作 ；</a:t>
            </a:r>
            <a:r>
              <a:rPr lang="en-US" altLang="zh-CN" sz="2400" b="1" smtClean="0"/>
              <a:t>(x=1</a:t>
            </a:r>
            <a:r>
              <a:rPr lang="zh-CN" altLang="en-US" sz="2400" b="1" smtClean="0"/>
              <a:t>或</a:t>
            </a:r>
            <a:r>
              <a:rPr lang="en-US" altLang="zh-CN" sz="2400" b="1" smtClean="0"/>
              <a:t>0</a:t>
            </a:r>
            <a:r>
              <a:rPr lang="zh-CN" altLang="en-US" sz="2400" b="1" smtClean="0"/>
              <a:t>）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/>
              <a:t>      </a:t>
            </a:r>
            <a:r>
              <a:rPr lang="en-US" altLang="zh-CN" sz="2400" b="1" smtClean="0"/>
              <a:t>GATE=1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TRx=1</a:t>
            </a:r>
            <a:r>
              <a:rPr lang="zh-CN" altLang="en-US" sz="2400" b="1" smtClean="0"/>
              <a:t>且</a:t>
            </a:r>
            <a:r>
              <a:rPr lang="en-US" altLang="zh-CN" sz="2400" b="1" smtClean="0"/>
              <a:t> INTx=1</a:t>
            </a:r>
            <a:r>
              <a:rPr lang="zh-CN" altLang="en-US" sz="2400" b="1" smtClean="0"/>
              <a:t>才可启动定时器工作。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>
                <a:solidFill>
                  <a:srgbClr val="FF0066"/>
                </a:solidFill>
              </a:rPr>
              <a:t>★</a:t>
            </a:r>
            <a:r>
              <a:rPr lang="zh-CN" altLang="en-US" sz="2400" b="1" smtClean="0"/>
              <a:t> </a:t>
            </a:r>
            <a:r>
              <a:rPr lang="en-US" altLang="zh-CN" sz="2400" b="1" smtClean="0">
                <a:solidFill>
                  <a:schemeClr val="tx2"/>
                </a:solidFill>
              </a:rPr>
              <a:t>C/T</a:t>
            </a:r>
            <a:r>
              <a:rPr lang="zh-CN" altLang="en-US" sz="2400" b="1" smtClean="0">
                <a:solidFill>
                  <a:schemeClr val="tx2"/>
                </a:solidFill>
              </a:rPr>
              <a:t>：定时器</a:t>
            </a:r>
            <a:r>
              <a:rPr lang="en-US" altLang="zh-CN" sz="2400" b="1" smtClean="0">
                <a:solidFill>
                  <a:schemeClr val="tx2"/>
                </a:solidFill>
              </a:rPr>
              <a:t>/</a:t>
            </a:r>
            <a:r>
              <a:rPr lang="zh-CN" altLang="en-US" sz="2400" b="1" smtClean="0">
                <a:solidFill>
                  <a:schemeClr val="tx2"/>
                </a:solidFill>
              </a:rPr>
              <a:t>计数器选择位</a:t>
            </a:r>
            <a:endParaRPr lang="zh-CN" altLang="en-US" sz="2400" b="1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C/T=1</a:t>
            </a:r>
            <a:r>
              <a:rPr lang="zh-CN" altLang="en-US" sz="2400" b="1" smtClean="0"/>
              <a:t>，为计数器方式；</a:t>
            </a:r>
            <a:r>
              <a:rPr lang="en-US" altLang="zh-CN" sz="2400" b="1" smtClean="0"/>
              <a:t>(C-Counter</a:t>
            </a:r>
            <a:r>
              <a:rPr lang="zh-CN" altLang="en-US" sz="2400" b="1" smtClean="0"/>
              <a:t>计数器</a:t>
            </a:r>
            <a:r>
              <a:rPr lang="en-US" altLang="zh-CN" sz="2400" b="1" smtClean="0"/>
              <a:t>)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C/T=0</a:t>
            </a:r>
            <a:r>
              <a:rPr lang="zh-CN" altLang="en-US" sz="2400" b="1" smtClean="0"/>
              <a:t>，为定时器方式。</a:t>
            </a:r>
            <a:r>
              <a:rPr lang="en-US" altLang="zh-CN" sz="2400" b="1" smtClean="0"/>
              <a:t>(T-Timer</a:t>
            </a:r>
            <a:r>
              <a:rPr lang="zh-CN" altLang="en-US" sz="2400" b="1" smtClean="0"/>
              <a:t>定时器</a:t>
            </a:r>
            <a:r>
              <a:rPr lang="en-US" altLang="zh-CN" sz="2400" b="1" smtClean="0"/>
              <a:t>)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>
                <a:solidFill>
                  <a:srgbClr val="FF0066"/>
                </a:solidFill>
              </a:rPr>
              <a:t>★</a:t>
            </a:r>
            <a:r>
              <a:rPr lang="zh-CN" altLang="en-US" sz="2400" b="1" smtClean="0">
                <a:ea typeface="黑体" pitchFamily="2" charset="-122"/>
              </a:rPr>
              <a:t> </a:t>
            </a:r>
            <a:r>
              <a:rPr lang="en-US" altLang="zh-CN" sz="2400" b="1" smtClean="0">
                <a:solidFill>
                  <a:schemeClr val="tx2"/>
                </a:solidFill>
                <a:ea typeface="黑体" pitchFamily="2" charset="-122"/>
              </a:rPr>
              <a:t>M1 M0    </a:t>
            </a:r>
            <a:r>
              <a:rPr lang="zh-CN" altLang="en-US" sz="2400" b="1" smtClean="0">
                <a:solidFill>
                  <a:schemeClr val="tx2"/>
                </a:solidFill>
              </a:rPr>
              <a:t>工作模式选择位</a:t>
            </a:r>
            <a:endParaRPr lang="zh-CN" altLang="en-US" sz="2400" b="1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M1M0=00    </a:t>
            </a:r>
            <a:r>
              <a:rPr lang="zh-CN" altLang="en-US" sz="2400" b="1" smtClean="0"/>
              <a:t>方式</a:t>
            </a:r>
            <a:r>
              <a:rPr lang="en-US" altLang="zh-CN" sz="2400" b="1" smtClean="0"/>
              <a:t>0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13</a:t>
            </a:r>
            <a:r>
              <a:rPr lang="zh-CN" altLang="en-US" sz="2400" b="1" smtClean="0"/>
              <a:t>位方式）。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M1M0=01    </a:t>
            </a:r>
            <a:r>
              <a:rPr lang="zh-CN" altLang="en-US" sz="2400" b="1" smtClean="0"/>
              <a:t>方式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16</a:t>
            </a:r>
            <a:r>
              <a:rPr lang="zh-CN" altLang="en-US" sz="2400" b="1" smtClean="0"/>
              <a:t>位方式）。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M1M0=10    </a:t>
            </a:r>
            <a:r>
              <a:rPr lang="zh-CN" altLang="en-US" sz="2400" b="1" smtClean="0"/>
              <a:t>方式</a:t>
            </a:r>
            <a:r>
              <a:rPr lang="en-US" altLang="zh-CN" sz="2400" b="1" smtClean="0"/>
              <a:t>2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8</a:t>
            </a:r>
            <a:r>
              <a:rPr lang="zh-CN" altLang="en-US" sz="2400" b="1" smtClean="0"/>
              <a:t>位自动再装入方式）。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M1M0=11    </a:t>
            </a:r>
            <a:r>
              <a:rPr lang="zh-CN" altLang="en-US" sz="2400" b="1" smtClean="0"/>
              <a:t>方式</a:t>
            </a:r>
            <a:r>
              <a:rPr lang="en-US" altLang="zh-CN" sz="2400" b="1" smtClean="0"/>
              <a:t>3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T0</a:t>
            </a:r>
            <a:r>
              <a:rPr lang="zh-CN" altLang="en-US" sz="2400" b="1" smtClean="0"/>
              <a:t>为</a:t>
            </a:r>
            <a:r>
              <a:rPr lang="en-US" altLang="zh-CN" sz="2400" b="1" smtClean="0"/>
              <a:t>2</a:t>
            </a:r>
            <a:r>
              <a:rPr lang="zh-CN" altLang="en-US" sz="2400" b="1" smtClean="0"/>
              <a:t>个</a:t>
            </a:r>
            <a:r>
              <a:rPr lang="en-US" altLang="zh-CN" sz="2400" b="1" smtClean="0"/>
              <a:t>8</a:t>
            </a:r>
            <a:r>
              <a:rPr lang="zh-CN" altLang="en-US" sz="2400" b="1" smtClean="0"/>
              <a:t>位方式）。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 smtClean="0"/>
          </a:p>
        </p:txBody>
      </p:sp>
      <p:sp>
        <p:nvSpPr>
          <p:cNvPr id="11267" name="Line 7"/>
          <p:cNvSpPr>
            <a:spLocks noChangeShapeType="1"/>
          </p:cNvSpPr>
          <p:nvPr/>
        </p:nvSpPr>
        <p:spPr bwMode="auto">
          <a:xfrm>
            <a:off x="1447800" y="2438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68" name="Line 8"/>
          <p:cNvSpPr>
            <a:spLocks noChangeShapeType="1"/>
          </p:cNvSpPr>
          <p:nvPr/>
        </p:nvSpPr>
        <p:spPr bwMode="auto">
          <a:xfrm>
            <a:off x="1403350" y="2997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69" name="Line 9"/>
          <p:cNvSpPr>
            <a:spLocks noChangeShapeType="1"/>
          </p:cNvSpPr>
          <p:nvPr/>
        </p:nvSpPr>
        <p:spPr bwMode="auto">
          <a:xfrm>
            <a:off x="914400" y="1828800"/>
            <a:ext cx="228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57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210.4|4.8"/>
</p:tagLst>
</file>

<file path=ppt/theme/theme1.xml><?xml version="1.0" encoding="utf-8"?>
<a:theme xmlns:a="http://schemas.openxmlformats.org/drawingml/2006/main" name="Pulse">
  <a:themeElements>
    <a:clrScheme name="Puls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Puls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Puls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8568</Words>
  <Application>WPS Presentation</Application>
  <PresentationFormat>全屏显示(4:3)</PresentationFormat>
  <Paragraphs>545</Paragraphs>
  <Slides>36</Slides>
  <Notes>1</Notes>
  <HiddenSlides>0</HiddenSlides>
  <MMClips>36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36</vt:i4>
      </vt:variant>
    </vt:vector>
  </HeadingPairs>
  <TitlesOfParts>
    <vt:vector size="68" baseType="lpstr">
      <vt:lpstr>Arial</vt:lpstr>
      <vt:lpstr>宋体</vt:lpstr>
      <vt:lpstr>Wingdings</vt:lpstr>
      <vt:lpstr>Times New Roman</vt:lpstr>
      <vt:lpstr>DejaVu Sans</vt:lpstr>
      <vt:lpstr>文泉驿微米黑</vt:lpstr>
      <vt:lpstr>Arial Unicode MS</vt:lpstr>
      <vt:lpstr>黑体</vt:lpstr>
      <vt:lpstr>Courier New</vt:lpstr>
      <vt:lpstr>Tahoma</vt:lpstr>
      <vt:lpstr>Arial Black</vt:lpstr>
      <vt:lpstr>Pothana2000</vt:lpstr>
      <vt:lpstr>微软雅黑</vt:lpstr>
      <vt:lpstr>宋体</vt:lpstr>
      <vt:lpstr>Arial Unicode MS</vt:lpstr>
      <vt:lpstr>Pulse</vt:lpstr>
      <vt:lpstr>PowerPoint.Slide.8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 定时工作方式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★ 定时/计数器是否溢出可查询TFx是否为1，如果开中断则当TFx=1时会产生溢出中断。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 ·6    小 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 定时工作方式</dc:title>
  <dc:creator>Administrator</dc:creator>
  <cp:lastModifiedBy>godlovesjonny</cp:lastModifiedBy>
  <cp:revision>80</cp:revision>
  <dcterms:created xsi:type="dcterms:W3CDTF">2020-05-18T12:06:22Z</dcterms:created>
  <dcterms:modified xsi:type="dcterms:W3CDTF">2020-05-18T12:06:22Z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